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434" r:id="rId2"/>
    <p:sldId id="440" r:id="rId3"/>
    <p:sldId id="433" r:id="rId4"/>
    <p:sldId id="441" r:id="rId5"/>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DF16B5C-B57E-4D63-A2C7-AA35D01117C9}">
          <p14:sldIdLst>
            <p14:sldId id="434"/>
            <p14:sldId id="440"/>
          </p14:sldIdLst>
        </p14:section>
        <p14:section name="Section sans titre" id="{42F4570A-C61E-4FF4-BF5B-2697F6BE3F7A}">
          <p14:sldIdLst>
            <p14:sldId id="433"/>
            <p14:sldId id="441"/>
          </p14:sldIdLst>
        </p14:section>
      </p14:sectionLst>
    </p:ext>
    <p:ext uri="{EFAFB233-063F-42B5-8137-9DF3F51BA10A}">
      <p15:sldGuideLst xmlns:p15="http://schemas.microsoft.com/office/powerpoint/2012/main">
        <p15:guide id="1" orient="horz" pos="1487" userDrawn="1">
          <p15:clr>
            <a:srgbClr val="A4A3A4"/>
          </p15:clr>
        </p15:guide>
        <p15:guide id="2" pos="7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vd" initials="p" lastIdx="1" clrIdx="0">
    <p:extLst>
      <p:ext uri="{19B8F6BF-5375-455C-9EA6-DF929625EA0E}">
        <p15:presenceInfo xmlns:p15="http://schemas.microsoft.com/office/powerpoint/2012/main" userId="S-1-5-21-345142584-3175389362-2820852488-1142" providerId="AD"/>
      </p:ext>
    </p:extLst>
  </p:cmAuthor>
  <p:cmAuthor id="2" name="Culture" initials="C" lastIdx="0" clrIdx="1">
    <p:extLst>
      <p:ext uri="{19B8F6BF-5375-455C-9EA6-DF929625EA0E}">
        <p15:presenceInfo xmlns:p15="http://schemas.microsoft.com/office/powerpoint/2012/main" userId="Cultu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A2E"/>
    <a:srgbClr val="FFFFFF"/>
    <a:srgbClr val="FF3300"/>
    <a:srgbClr val="F4B183"/>
    <a:srgbClr val="203769"/>
    <a:srgbClr val="C8CEBB"/>
    <a:srgbClr val="EC2782"/>
    <a:srgbClr val="1B4E88"/>
    <a:srgbClr val="1F3769"/>
    <a:srgbClr val="AA1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78270" autoAdjust="0"/>
  </p:normalViewPr>
  <p:slideViewPr>
    <p:cSldViewPr snapToGrid="0">
      <p:cViewPr>
        <p:scale>
          <a:sx n="100" d="100"/>
          <a:sy n="100" d="100"/>
        </p:scale>
        <p:origin x="2502" y="90"/>
      </p:cViewPr>
      <p:guideLst>
        <p:guide orient="horz" pos="1487"/>
        <p:guide pos="731"/>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200" d="100"/>
        <a:sy n="200" d="100"/>
      </p:scale>
      <p:origin x="0" y="-1980"/>
    </p:cViewPr>
  </p:sorter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0"/>
            <a:ext cx="2945659" cy="498056"/>
          </a:xfrm>
          <a:prstGeom prst="rect">
            <a:avLst/>
          </a:prstGeom>
        </p:spPr>
        <p:txBody>
          <a:bodyPr vert="horz" lIns="91412" tIns="45707" rIns="91412" bIns="45707" rtlCol="0"/>
          <a:lstStyle>
            <a:lvl1pPr algn="l">
              <a:defRPr sz="1200"/>
            </a:lvl1pPr>
          </a:lstStyle>
          <a:p>
            <a:endParaRPr lang="fr-FR"/>
          </a:p>
        </p:txBody>
      </p:sp>
      <p:sp>
        <p:nvSpPr>
          <p:cNvPr id="3" name="Espace réservé de la date 2"/>
          <p:cNvSpPr>
            <a:spLocks noGrp="1"/>
          </p:cNvSpPr>
          <p:nvPr>
            <p:ph type="dt" idx="1"/>
          </p:nvPr>
        </p:nvSpPr>
        <p:spPr>
          <a:xfrm>
            <a:off x="3850446" y="0"/>
            <a:ext cx="2945659" cy="498056"/>
          </a:xfrm>
          <a:prstGeom prst="rect">
            <a:avLst/>
          </a:prstGeom>
        </p:spPr>
        <p:txBody>
          <a:bodyPr vert="horz" lIns="91412" tIns="45707" rIns="91412" bIns="45707" rtlCol="0"/>
          <a:lstStyle>
            <a:lvl1pPr algn="r">
              <a:defRPr sz="1200"/>
            </a:lvl1pPr>
          </a:lstStyle>
          <a:p>
            <a:fld id="{659A3464-614C-40E5-81DC-4D7640BF3F29}" type="datetimeFigureOut">
              <a:rPr lang="fr-FR" smtClean="0"/>
              <a:t>01/02/2024</a:t>
            </a:fld>
            <a:endParaRPr lang="fr-FR"/>
          </a:p>
        </p:txBody>
      </p:sp>
      <p:sp>
        <p:nvSpPr>
          <p:cNvPr id="4" name="Espace réservé de l'image des diapositives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12" tIns="45707" rIns="91412" bIns="45707"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12" tIns="45707" rIns="91412" bIns="4570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3" y="9428588"/>
            <a:ext cx="2945659" cy="498055"/>
          </a:xfrm>
          <a:prstGeom prst="rect">
            <a:avLst/>
          </a:prstGeom>
        </p:spPr>
        <p:txBody>
          <a:bodyPr vert="horz" lIns="91412" tIns="45707" rIns="91412" bIns="4570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6" y="9428588"/>
            <a:ext cx="2945659" cy="498055"/>
          </a:xfrm>
          <a:prstGeom prst="rect">
            <a:avLst/>
          </a:prstGeom>
        </p:spPr>
        <p:txBody>
          <a:bodyPr vert="horz" lIns="91412" tIns="45707" rIns="91412" bIns="45707" rtlCol="0" anchor="b"/>
          <a:lstStyle>
            <a:lvl1pPr algn="r">
              <a:defRPr sz="1200"/>
            </a:lvl1pPr>
          </a:lstStyle>
          <a:p>
            <a:fld id="{94D44E8E-0696-4BC5-8A51-79FCD1F36AC6}" type="slidenum">
              <a:rPr lang="fr-FR" smtClean="0"/>
              <a:t>‹N°›</a:t>
            </a:fld>
            <a:endParaRPr lang="fr-FR"/>
          </a:p>
        </p:txBody>
      </p:sp>
    </p:spTree>
    <p:extLst>
      <p:ext uri="{BB962C8B-B14F-4D97-AF65-F5344CB8AC3E}">
        <p14:creationId xmlns:p14="http://schemas.microsoft.com/office/powerpoint/2010/main" val="257073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9963" y="1241425"/>
            <a:ext cx="2317750"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D44E8E-0696-4BC5-8A51-79FCD1F36AC6}" type="slidenum">
              <a:rPr lang="fr-FR" smtClean="0"/>
              <a:t>1</a:t>
            </a:fld>
            <a:endParaRPr lang="fr-FR"/>
          </a:p>
        </p:txBody>
      </p:sp>
    </p:spTree>
    <p:extLst>
      <p:ext uri="{BB962C8B-B14F-4D97-AF65-F5344CB8AC3E}">
        <p14:creationId xmlns:p14="http://schemas.microsoft.com/office/powerpoint/2010/main" val="330957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9963" y="1241425"/>
            <a:ext cx="2317750"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D44E8E-0696-4BC5-8A51-79FCD1F36AC6}" type="slidenum">
              <a:rPr lang="fr-FR" smtClean="0"/>
              <a:t>3</a:t>
            </a:fld>
            <a:endParaRPr lang="fr-FR"/>
          </a:p>
        </p:txBody>
      </p:sp>
    </p:spTree>
    <p:extLst>
      <p:ext uri="{BB962C8B-B14F-4D97-AF65-F5344CB8AC3E}">
        <p14:creationId xmlns:p14="http://schemas.microsoft.com/office/powerpoint/2010/main" val="351164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4C79C62-213A-4F78-A0DC-A7544B9F2BE5}"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54602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C79C62-213A-4F78-A0DC-A7544B9F2BE5}"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5992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C79C62-213A-4F78-A0DC-A7544B9F2BE5}"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77686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C79C62-213A-4F78-A0DC-A7544B9F2BE5}"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218980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4C79C62-213A-4F78-A0DC-A7544B9F2BE5}"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41110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4C79C62-213A-4F78-A0DC-A7544B9F2BE5}"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40915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4C79C62-213A-4F78-A0DC-A7544B9F2BE5}" type="datetimeFigureOut">
              <a:rPr lang="fr-FR" smtClean="0"/>
              <a:t>01/02/2024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1517084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4C79C62-213A-4F78-A0DC-A7544B9F2BE5}" type="datetimeFigureOut">
              <a:rPr lang="fr-FR" smtClean="0"/>
              <a:t>01/02/2024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25333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79C62-213A-4F78-A0DC-A7544B9F2BE5}" type="datetimeFigureOut">
              <a:rPr lang="fr-FR" smtClean="0"/>
              <a:t>01/02/2024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54692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C79C62-213A-4F78-A0DC-A7544B9F2BE5}"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254414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C79C62-213A-4F78-A0DC-A7544B9F2BE5}"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F28BE0-C4C0-44A1-89F1-B50B1ECC9A82}" type="slidenum">
              <a:rPr lang="fr-FR" smtClean="0"/>
              <a:t>‹N°›</a:t>
            </a:fld>
            <a:endParaRPr lang="fr-FR"/>
          </a:p>
        </p:txBody>
      </p:sp>
    </p:spTree>
    <p:extLst>
      <p:ext uri="{BB962C8B-B14F-4D97-AF65-F5344CB8AC3E}">
        <p14:creationId xmlns:p14="http://schemas.microsoft.com/office/powerpoint/2010/main" val="382556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4C79C62-213A-4F78-A0DC-A7544B9F2BE5}" type="datetimeFigureOut">
              <a:rPr lang="fr-FR" smtClean="0"/>
              <a:t>01/02/2024</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5F28BE0-C4C0-44A1-89F1-B50B1ECC9A82}" type="slidenum">
              <a:rPr lang="fr-FR" smtClean="0"/>
              <a:t>‹N°›</a:t>
            </a:fld>
            <a:endParaRPr lang="fr-FR"/>
          </a:p>
        </p:txBody>
      </p:sp>
    </p:spTree>
    <p:extLst>
      <p:ext uri="{BB962C8B-B14F-4D97-AF65-F5344CB8AC3E}">
        <p14:creationId xmlns:p14="http://schemas.microsoft.com/office/powerpoint/2010/main" val="75459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hyperlink" Target="mailto:resa.lebleuet@orange.fr" TargetMode="External"/><Relationship Id="rId3" Type="http://schemas.openxmlformats.org/officeDocument/2006/relationships/image" Target="../media/image15.png"/><Relationship Id="rId21" Type="http://schemas.openxmlformats.org/officeDocument/2006/relationships/image" Target="../media/image27.jpg"/><Relationship Id="rId7" Type="http://schemas.microsoft.com/office/2007/relationships/hdphoto" Target="../media/hdphoto3.wdp"/><Relationship Id="rId12" Type="http://schemas.openxmlformats.org/officeDocument/2006/relationships/image" Target="../media/image22.png"/><Relationship Id="rId17" Type="http://schemas.openxmlformats.org/officeDocument/2006/relationships/hyperlink" Target="http://www.lebleuet.fr/" TargetMode="Externa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hyperlink" Target="https://www.facebook.com/profile.php?id=100064727047471" TargetMode="External"/><Relationship Id="rId10" Type="http://schemas.microsoft.com/office/2007/relationships/hdphoto" Target="../media/hdphoto4.wdp"/><Relationship Id="rId19"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0.png"/><Relationship Id="rId14" Type="http://schemas.openxmlformats.org/officeDocument/2006/relationships/hyperlink" Target="https://www.croqlivres.com/" TargetMode="External"/><Relationship Id="rId22"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8BE86B0A-314F-4E2B-836C-872308F45AC4}"/>
              </a:ext>
            </a:extLst>
          </p:cNvPr>
          <p:cNvPicPr>
            <a:picLocks noChangeAspect="1"/>
          </p:cNvPicPr>
          <p:nvPr/>
        </p:nvPicPr>
        <p:blipFill>
          <a:blip r:embed="rId3"/>
          <a:stretch>
            <a:fillRect/>
          </a:stretch>
        </p:blipFill>
        <p:spPr>
          <a:xfrm rot="18043958">
            <a:off x="5449722" y="1848731"/>
            <a:ext cx="516135" cy="516135"/>
          </a:xfrm>
          <a:prstGeom prst="rect">
            <a:avLst/>
          </a:prstGeom>
        </p:spPr>
      </p:pic>
      <p:sp>
        <p:nvSpPr>
          <p:cNvPr id="2" name="Titre 1">
            <a:extLst>
              <a:ext uri="{FF2B5EF4-FFF2-40B4-BE49-F238E27FC236}">
                <a16:creationId xmlns:a16="http://schemas.microsoft.com/office/drawing/2014/main" id="{DFABB11C-77B3-4140-89B4-C91FB1430473}"/>
              </a:ext>
            </a:extLst>
          </p:cNvPr>
          <p:cNvSpPr>
            <a:spLocks noGrp="1"/>
          </p:cNvSpPr>
          <p:nvPr>
            <p:ph type="title"/>
          </p:nvPr>
        </p:nvSpPr>
        <p:spPr>
          <a:xfrm>
            <a:off x="1421047" y="88871"/>
            <a:ext cx="5152073" cy="428626"/>
          </a:xfrm>
        </p:spPr>
        <p:txBody>
          <a:bodyPr>
            <a:noAutofit/>
          </a:bodyPr>
          <a:lstStyle/>
          <a:p>
            <a:r>
              <a:rPr lang="fr-FR" sz="4000" dirty="0">
                <a:latin typeface="Gill Sans MT" panose="020B0502020104020203" pitchFamily="34" charset="0"/>
              </a:rPr>
              <a:t>Banon </a:t>
            </a:r>
          </a:p>
        </p:txBody>
      </p:sp>
      <p:sp>
        <p:nvSpPr>
          <p:cNvPr id="4" name="Titre 1">
            <a:extLst>
              <a:ext uri="{FF2B5EF4-FFF2-40B4-BE49-F238E27FC236}">
                <a16:creationId xmlns:a16="http://schemas.microsoft.com/office/drawing/2014/main" id="{2897CA81-115B-45B2-A378-11964A89EE3A}"/>
              </a:ext>
            </a:extLst>
          </p:cNvPr>
          <p:cNvSpPr txBox="1">
            <a:spLocks/>
          </p:cNvSpPr>
          <p:nvPr/>
        </p:nvSpPr>
        <p:spPr>
          <a:xfrm>
            <a:off x="386891" y="919111"/>
            <a:ext cx="6084218" cy="1567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fr-FR" sz="1400" b="1" dirty="0">
                <a:solidFill>
                  <a:schemeClr val="tx1">
                    <a:lumMod val="65000"/>
                    <a:lumOff val="35000"/>
                  </a:schemeClr>
                </a:solidFill>
                <a:latin typeface="Gill Sans MT" panose="020B0502020104020203" pitchFamily="34" charset="0"/>
              </a:rPr>
              <a:t> Février 2024</a:t>
            </a:r>
          </a:p>
        </p:txBody>
      </p:sp>
      <p:pic>
        <p:nvPicPr>
          <p:cNvPr id="10" name="Picture 2">
            <a:extLst>
              <a:ext uri="{FF2B5EF4-FFF2-40B4-BE49-F238E27FC236}">
                <a16:creationId xmlns:a16="http://schemas.microsoft.com/office/drawing/2014/main" id="{0918C679-50DC-48C9-B9D9-56F4237EB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116" y="103452"/>
            <a:ext cx="356322"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7D7BC46-4CD0-4EE8-8E2F-E1DA6C869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9606"/>
          <a:stretch>
            <a:fillRect/>
          </a:stretch>
        </p:blipFill>
        <p:spPr bwMode="auto">
          <a:xfrm>
            <a:off x="3073654" y="545679"/>
            <a:ext cx="65245" cy="16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re 1">
            <a:extLst>
              <a:ext uri="{FF2B5EF4-FFF2-40B4-BE49-F238E27FC236}">
                <a16:creationId xmlns:a16="http://schemas.microsoft.com/office/drawing/2014/main" id="{F94E0A4D-1010-4F9B-BA01-A852A5BB5999}"/>
              </a:ext>
            </a:extLst>
          </p:cNvPr>
          <p:cNvSpPr txBox="1">
            <a:spLocks/>
          </p:cNvSpPr>
          <p:nvPr/>
        </p:nvSpPr>
        <p:spPr>
          <a:xfrm>
            <a:off x="3216709" y="-136902"/>
            <a:ext cx="2548787" cy="14867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8000" i="1" dirty="0">
                <a:solidFill>
                  <a:schemeClr val="bg2">
                    <a:lumMod val="50000"/>
                  </a:schemeClr>
                </a:solidFill>
                <a:latin typeface="Brush Script MT" panose="03060802040406070304" pitchFamily="66" charset="0"/>
              </a:rPr>
              <a:t>Actus </a:t>
            </a:r>
          </a:p>
        </p:txBody>
      </p:sp>
      <p:sp>
        <p:nvSpPr>
          <p:cNvPr id="5" name="ZoneTexte 4">
            <a:extLst>
              <a:ext uri="{FF2B5EF4-FFF2-40B4-BE49-F238E27FC236}">
                <a16:creationId xmlns:a16="http://schemas.microsoft.com/office/drawing/2014/main" id="{180CE080-945B-E06A-5007-B3D9C2BB7363}"/>
              </a:ext>
            </a:extLst>
          </p:cNvPr>
          <p:cNvSpPr txBox="1"/>
          <p:nvPr/>
        </p:nvSpPr>
        <p:spPr>
          <a:xfrm>
            <a:off x="13225" y="9741475"/>
            <a:ext cx="6858000" cy="200055"/>
          </a:xfrm>
          <a:prstGeom prst="rect">
            <a:avLst/>
          </a:prstGeom>
          <a:noFill/>
        </p:spPr>
        <p:txBody>
          <a:bodyPr wrap="square">
            <a:spAutoFit/>
          </a:bodyPr>
          <a:lstStyle/>
          <a:p>
            <a:pPr algn="ctr"/>
            <a:r>
              <a:rPr lang="fr-FR" sz="700" i="1" dirty="0">
                <a:effectLst/>
                <a:latin typeface="Gill Sans MT" panose="020B0502020104020203" pitchFamily="34" charset="0"/>
                <a:ea typeface="Calibri" panose="020F0502020204030204" pitchFamily="34" charset="0"/>
                <a:cs typeface="Times New Roman" panose="02020603050405020304" pitchFamily="18" charset="0"/>
              </a:rPr>
              <a:t>Lettre d’information de la Mairie de Banon n°</a:t>
            </a:r>
            <a:r>
              <a:rPr lang="fr-FR" sz="700" i="1" dirty="0">
                <a:latin typeface="Gill Sans MT" panose="020B0502020104020203" pitchFamily="34" charset="0"/>
                <a:ea typeface="Calibri" panose="020F0502020204030204" pitchFamily="34" charset="0"/>
                <a:cs typeface="Times New Roman" panose="02020603050405020304" pitchFamily="18" charset="0"/>
              </a:rPr>
              <a:t>31</a:t>
            </a:r>
            <a:r>
              <a:rPr lang="fr-FR" sz="700" i="1" dirty="0">
                <a:effectLst/>
                <a:latin typeface="Gill Sans MT" panose="020B0502020104020203" pitchFamily="34" charset="0"/>
                <a:ea typeface="Calibri" panose="020F0502020204030204" pitchFamily="34" charset="0"/>
                <a:cs typeface="Times New Roman" panose="02020603050405020304" pitchFamily="18" charset="0"/>
              </a:rPr>
              <a:t> – Février 2024</a:t>
            </a:r>
            <a:endParaRPr lang="fr-FR" sz="700" i="1" dirty="0"/>
          </a:p>
        </p:txBody>
      </p:sp>
      <p:sp>
        <p:nvSpPr>
          <p:cNvPr id="14" name="ZoneTexte 13">
            <a:extLst>
              <a:ext uri="{FF2B5EF4-FFF2-40B4-BE49-F238E27FC236}">
                <a16:creationId xmlns:a16="http://schemas.microsoft.com/office/drawing/2014/main" id="{DB4A2F1F-D4E9-4DA7-B852-9170A553B634}"/>
              </a:ext>
            </a:extLst>
          </p:cNvPr>
          <p:cNvSpPr txBox="1"/>
          <p:nvPr/>
        </p:nvSpPr>
        <p:spPr>
          <a:xfrm>
            <a:off x="149374" y="1109862"/>
            <a:ext cx="6585701" cy="7917552"/>
          </a:xfrm>
          <a:prstGeom prst="rect">
            <a:avLst/>
          </a:prstGeom>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600"/>
              </a:spcAft>
            </a:pPr>
            <a:r>
              <a:rPr lang="fr-FR" sz="2000" b="1" dirty="0">
                <a:latin typeface="Brush Script MT" panose="03060802040406070304" pitchFamily="66" charset="0"/>
                <a:cs typeface="Times New Roman" panose="02020603050405020304" pitchFamily="18" charset="0"/>
              </a:rPr>
              <a:t>Le mot du maire</a:t>
            </a:r>
            <a:endParaRPr lang="fr-FR" sz="900" dirty="0">
              <a:cs typeface="Times New Roman" panose="02020603050405020304" pitchFamily="18" charset="0"/>
            </a:endParaRPr>
          </a:p>
          <a:p>
            <a:r>
              <a:rPr lang="fr-FR" sz="1050" dirty="0"/>
              <a:t>	</a:t>
            </a:r>
          </a:p>
          <a:p>
            <a:endParaRPr lang="fr-FR" sz="1100" dirty="0">
              <a:cs typeface="Times New Roman" panose="02020603050405020304" pitchFamily="18" charset="0"/>
            </a:endParaRPr>
          </a:p>
          <a:p>
            <a:r>
              <a:rPr lang="fr-FR" sz="1100" dirty="0">
                <a:cs typeface="Times New Roman" panose="02020603050405020304" pitchFamily="18" charset="0"/>
              </a:rPr>
              <a:t>Le mois de janvier s’achève, nous avons assisté à un certain nombre de cérémonies des vœux sur le territoire afin de maintenir les liens qui nous unissent aux autres communes et échanger sur les sujets qui nous concernent en tant qu’élus.</a:t>
            </a:r>
          </a:p>
          <a:p>
            <a:endParaRPr lang="fr-FR" sz="1100" dirty="0">
              <a:cs typeface="Times New Roman" panose="02020603050405020304" pitchFamily="18" charset="0"/>
            </a:endParaRPr>
          </a:p>
          <a:p>
            <a:r>
              <a:rPr lang="fr-FR" sz="1100" dirty="0">
                <a:cs typeface="Times New Roman" panose="02020603050405020304" pitchFamily="18" charset="0"/>
              </a:rPr>
              <a:t>Nos réservoirs d’eau, sous la supervision de Julien </a:t>
            </a:r>
            <a:r>
              <a:rPr lang="fr-FR" sz="1100" dirty="0" err="1">
                <a:cs typeface="Times New Roman" panose="02020603050405020304" pitchFamily="18" charset="0"/>
              </a:rPr>
              <a:t>Bounous</a:t>
            </a:r>
            <a:r>
              <a:rPr lang="fr-FR" sz="1100" dirty="0">
                <a:cs typeface="Times New Roman" panose="02020603050405020304" pitchFamily="18" charset="0"/>
              </a:rPr>
              <a:t>, notre responsable des services techniques, ont tous été nettoyés garantissant ainsi la qualité de notre eau à usage domestique. Nous sommes toujours en vigilance renforcée, le niveau du </a:t>
            </a:r>
            <a:r>
              <a:rPr lang="fr-FR" sz="1100" dirty="0" err="1">
                <a:cs typeface="Times New Roman" panose="02020603050405020304" pitchFamily="18" charset="0"/>
              </a:rPr>
              <a:t>Calavon</a:t>
            </a:r>
            <a:r>
              <a:rPr lang="fr-FR" sz="1100" dirty="0">
                <a:cs typeface="Times New Roman" panose="02020603050405020304" pitchFamily="18" charset="0"/>
              </a:rPr>
              <a:t> étant toujours bas en raison des faibles précipitations du mois de janvier. Restons attentifs et responsables quant à notre consommation d’eau.</a:t>
            </a:r>
          </a:p>
          <a:p>
            <a:endParaRPr lang="fr-FR" sz="1100" dirty="0">
              <a:cs typeface="Times New Roman" panose="02020603050405020304" pitchFamily="18" charset="0"/>
            </a:endParaRPr>
          </a:p>
          <a:p>
            <a:r>
              <a:rPr lang="fr-FR" sz="1100" dirty="0">
                <a:cs typeface="Times New Roman" panose="02020603050405020304" pitchFamily="18" charset="0"/>
              </a:rPr>
              <a:t>Les travaux de consolidation du Chemin de l’Adret sont à ce jour achevés. Dès que les crédits de voirie seront débloqués par la Communauté de Communes, le chantier pourra se poursuivre.</a:t>
            </a:r>
          </a:p>
          <a:p>
            <a:endParaRPr lang="fr-FR" sz="1100" dirty="0">
              <a:cs typeface="Times New Roman" panose="02020603050405020304" pitchFamily="18" charset="0"/>
            </a:endParaRPr>
          </a:p>
          <a:p>
            <a:r>
              <a:rPr lang="fr-FR" sz="1100" dirty="0">
                <a:cs typeface="Times New Roman" panose="02020603050405020304" pitchFamily="18" charset="0"/>
              </a:rPr>
              <a:t>Nous sommes déçus par la faible participation citoyenne à l’occasion de la réunion publique sur les Zones d’Accélération des Énergies Renouvelables (ZADER). Nous avons donc pris la décision d’organiser une consultation via un courrier distribué dans vos boîtes aux lettres prochainement. Vous pourrez venir rencontrer MM. LOGEAY et ROBIN aux dates et horaires mentionnés dans ce courrier.</a:t>
            </a:r>
          </a:p>
          <a:p>
            <a:endParaRPr lang="fr-FR" sz="1100" dirty="0">
              <a:cs typeface="Times New Roman" panose="02020603050405020304" pitchFamily="18" charset="0"/>
            </a:endParaRPr>
          </a:p>
          <a:p>
            <a:r>
              <a:rPr lang="fr-FR" sz="1100" dirty="0">
                <a:cs typeface="Times New Roman" panose="02020603050405020304" pitchFamily="18" charset="0"/>
              </a:rPr>
              <a:t>Concernant l’EHPAD, nous attendons le retour des appels d’offres, nous espérons une réponse positive et un démarrage rapide des travaux. Nous restons très attentifs et nous continuons de nous informer, nous ne manquerons pas de vous tenir au courant de la suite de ce dossier.</a:t>
            </a:r>
          </a:p>
          <a:p>
            <a:endParaRPr lang="fr-FR" sz="1100" dirty="0">
              <a:cs typeface="Times New Roman" panose="02020603050405020304" pitchFamily="18" charset="0"/>
            </a:endParaRPr>
          </a:p>
          <a:p>
            <a:r>
              <a:rPr lang="fr-FR" sz="1100" dirty="0">
                <a:cs typeface="Times New Roman" panose="02020603050405020304" pitchFamily="18" charset="0"/>
              </a:rPr>
              <a:t>Nous avons fait une demande de subvention pour restaurer le lavoir du vieux village afin de le nettoyer et le mettre en valeur. Il s’agit d’un projet qui tient à cœur à l’Association du Vieux Village que nous remercions pour son implication et la poursuite des actions menées entre autre par Jean-Claude MOLÈS.</a:t>
            </a:r>
          </a:p>
          <a:p>
            <a:endParaRPr lang="fr-FR" sz="1100" dirty="0">
              <a:cs typeface="Times New Roman" panose="02020603050405020304" pitchFamily="18" charset="0"/>
            </a:endParaRPr>
          </a:p>
          <a:p>
            <a:r>
              <a:rPr lang="fr-FR" sz="1100" dirty="0">
                <a:cs typeface="Times New Roman" panose="02020603050405020304" pitchFamily="18" charset="0"/>
              </a:rPr>
              <a:t>Pour rappel, si vous êtes propriétaire d’un animal, vous devez en être responsable à tout moment, il ne doit pas errer seul dans le village. La sécurité des promeneurs, cyclistes et automobilistes ne doit pas être mise en danger par le comportement imprévisible d’un animal sans maître.</a:t>
            </a:r>
          </a:p>
          <a:p>
            <a:r>
              <a:rPr lang="fr-FR" sz="1100" dirty="0">
                <a:cs typeface="Times New Roman" panose="02020603050405020304" pitchFamily="18" charset="0"/>
              </a:rPr>
              <a:t>À cela nous déplorons un manque de civisme des propriétaires de chiens dont les déjections polluent nos trottoirs et espaces verts. C’est un véritable fléau pour les équipes municipales qui doivent assurer l’entretien de la commune. Notre beau village se doit de rester propre, c’est votre devoir d’y participer en ramassant les déjections de vos chiens.</a:t>
            </a:r>
          </a:p>
          <a:p>
            <a:endParaRPr lang="fr-FR" sz="1100" dirty="0">
              <a:cs typeface="Times New Roman" panose="02020603050405020304" pitchFamily="18" charset="0"/>
            </a:endParaRPr>
          </a:p>
          <a:p>
            <a:r>
              <a:rPr lang="fr-FR" sz="1100" dirty="0">
                <a:cs typeface="Times New Roman" panose="02020603050405020304" pitchFamily="18" charset="0"/>
              </a:rPr>
              <a:t>Nous tenions aussi à rappeler que nous sommes à l’écoute des personnes qui pourraient se sentir vulnérables, malades ou affaiblies. N’hésitez pas à contacter la mairie au  04 92 73 20 08 si vous avez besoin d’aide dans vos démarches quotidien. Si nous pouvons vous aider, nous le ferons ou vous aiguillerons vers les services en mesure de vous apporter aide et support.</a:t>
            </a:r>
          </a:p>
          <a:p>
            <a:endParaRPr lang="fr-FR" sz="1100" dirty="0">
              <a:cs typeface="Times New Roman" panose="02020603050405020304" pitchFamily="18" charset="0"/>
            </a:endParaRPr>
          </a:p>
          <a:p>
            <a:endParaRPr lang="fr-FR" sz="1100" dirty="0">
              <a:cs typeface="Times New Roman" panose="02020603050405020304" pitchFamily="18" charset="0"/>
            </a:endParaRPr>
          </a:p>
          <a:p>
            <a:r>
              <a:rPr lang="fr-FR" sz="1100" dirty="0">
                <a:cs typeface="Times New Roman" panose="02020603050405020304" pitchFamily="18" charset="0"/>
              </a:rPr>
              <a:t>Avec mon entier dévouement,</a:t>
            </a:r>
          </a:p>
          <a:p>
            <a:endParaRPr lang="fr-FR" sz="1100" dirty="0">
              <a:cs typeface="Times New Roman" panose="02020603050405020304" pitchFamily="18" charset="0"/>
            </a:endParaRPr>
          </a:p>
          <a:p>
            <a:pPr algn="r"/>
            <a:r>
              <a:rPr lang="fr-FR" sz="1100" dirty="0">
                <a:cs typeface="Times New Roman" panose="02020603050405020304" pitchFamily="18" charset="0"/>
              </a:rPr>
              <a:t>Michèle MOUTTE, Maire de Banon</a:t>
            </a:r>
          </a:p>
        </p:txBody>
      </p:sp>
      <p:pic>
        <p:nvPicPr>
          <p:cNvPr id="8" name="Image 7">
            <a:extLst>
              <a:ext uri="{FF2B5EF4-FFF2-40B4-BE49-F238E27FC236}">
                <a16:creationId xmlns:a16="http://schemas.microsoft.com/office/drawing/2014/main" id="{02B4AAED-3733-4D38-A0BB-0A21ABFC5579}"/>
              </a:ext>
            </a:extLst>
          </p:cNvPr>
          <p:cNvPicPr>
            <a:picLocks noChangeAspect="1"/>
          </p:cNvPicPr>
          <p:nvPr/>
        </p:nvPicPr>
        <p:blipFill>
          <a:blip r:embed="rId6"/>
          <a:stretch>
            <a:fillRect/>
          </a:stretch>
        </p:blipFill>
        <p:spPr>
          <a:xfrm rot="11670787">
            <a:off x="188910" y="194033"/>
            <a:ext cx="1239296" cy="1239296"/>
          </a:xfrm>
          <a:prstGeom prst="rect">
            <a:avLst/>
          </a:prstGeom>
        </p:spPr>
      </p:pic>
      <p:pic>
        <p:nvPicPr>
          <p:cNvPr id="12" name="Image 11">
            <a:extLst>
              <a:ext uri="{FF2B5EF4-FFF2-40B4-BE49-F238E27FC236}">
                <a16:creationId xmlns:a16="http://schemas.microsoft.com/office/drawing/2014/main" id="{8472F7AD-D262-41AE-892B-444C90E5D637}"/>
              </a:ext>
            </a:extLst>
          </p:cNvPr>
          <p:cNvPicPr>
            <a:picLocks noChangeAspect="1"/>
          </p:cNvPicPr>
          <p:nvPr/>
        </p:nvPicPr>
        <p:blipFill>
          <a:blip r:embed="rId7"/>
          <a:stretch>
            <a:fillRect/>
          </a:stretch>
        </p:blipFill>
        <p:spPr>
          <a:xfrm>
            <a:off x="13225" y="9129153"/>
            <a:ext cx="1348972" cy="482932"/>
          </a:xfrm>
          <a:prstGeom prst="rect">
            <a:avLst/>
          </a:prstGeom>
        </p:spPr>
      </p:pic>
      <p:pic>
        <p:nvPicPr>
          <p:cNvPr id="13" name="Image 12">
            <a:extLst>
              <a:ext uri="{FF2B5EF4-FFF2-40B4-BE49-F238E27FC236}">
                <a16:creationId xmlns:a16="http://schemas.microsoft.com/office/drawing/2014/main" id="{E9408700-FC76-4947-AAB3-B40B80495EF2}"/>
              </a:ext>
            </a:extLst>
          </p:cNvPr>
          <p:cNvPicPr>
            <a:picLocks noChangeAspect="1"/>
          </p:cNvPicPr>
          <p:nvPr/>
        </p:nvPicPr>
        <p:blipFill>
          <a:blip r:embed="rId8"/>
          <a:stretch>
            <a:fillRect/>
          </a:stretch>
        </p:blipFill>
        <p:spPr>
          <a:xfrm>
            <a:off x="1362197" y="9129153"/>
            <a:ext cx="1347333" cy="481626"/>
          </a:xfrm>
          <a:prstGeom prst="rect">
            <a:avLst/>
          </a:prstGeom>
        </p:spPr>
      </p:pic>
      <p:pic>
        <p:nvPicPr>
          <p:cNvPr id="15" name="Image 14">
            <a:extLst>
              <a:ext uri="{FF2B5EF4-FFF2-40B4-BE49-F238E27FC236}">
                <a16:creationId xmlns:a16="http://schemas.microsoft.com/office/drawing/2014/main" id="{88CB94E6-9DD4-4676-8181-7B5F064EFB97}"/>
              </a:ext>
            </a:extLst>
          </p:cNvPr>
          <p:cNvPicPr>
            <a:picLocks noChangeAspect="1"/>
          </p:cNvPicPr>
          <p:nvPr/>
        </p:nvPicPr>
        <p:blipFill>
          <a:blip r:embed="rId8"/>
          <a:stretch>
            <a:fillRect/>
          </a:stretch>
        </p:blipFill>
        <p:spPr>
          <a:xfrm>
            <a:off x="2709530" y="9127847"/>
            <a:ext cx="1347333" cy="481626"/>
          </a:xfrm>
          <a:prstGeom prst="rect">
            <a:avLst/>
          </a:prstGeom>
        </p:spPr>
      </p:pic>
      <p:pic>
        <p:nvPicPr>
          <p:cNvPr id="16" name="Image 15">
            <a:extLst>
              <a:ext uri="{FF2B5EF4-FFF2-40B4-BE49-F238E27FC236}">
                <a16:creationId xmlns:a16="http://schemas.microsoft.com/office/drawing/2014/main" id="{B203BDA3-12D1-4B1C-B0C1-C5196BDB6ECA}"/>
              </a:ext>
            </a:extLst>
          </p:cNvPr>
          <p:cNvPicPr>
            <a:picLocks noChangeAspect="1"/>
          </p:cNvPicPr>
          <p:nvPr/>
        </p:nvPicPr>
        <p:blipFill>
          <a:blip r:embed="rId8"/>
          <a:stretch>
            <a:fillRect/>
          </a:stretch>
        </p:blipFill>
        <p:spPr>
          <a:xfrm>
            <a:off x="4056863" y="9127847"/>
            <a:ext cx="1347333" cy="481626"/>
          </a:xfrm>
          <a:prstGeom prst="rect">
            <a:avLst/>
          </a:prstGeom>
        </p:spPr>
      </p:pic>
      <p:pic>
        <p:nvPicPr>
          <p:cNvPr id="17" name="Image 16">
            <a:extLst>
              <a:ext uri="{FF2B5EF4-FFF2-40B4-BE49-F238E27FC236}">
                <a16:creationId xmlns:a16="http://schemas.microsoft.com/office/drawing/2014/main" id="{D497029D-65C6-4A5B-B364-31C2EA684F12}"/>
              </a:ext>
            </a:extLst>
          </p:cNvPr>
          <p:cNvPicPr>
            <a:picLocks noChangeAspect="1"/>
          </p:cNvPicPr>
          <p:nvPr/>
        </p:nvPicPr>
        <p:blipFill>
          <a:blip r:embed="rId8"/>
          <a:stretch>
            <a:fillRect/>
          </a:stretch>
        </p:blipFill>
        <p:spPr>
          <a:xfrm>
            <a:off x="5404196" y="9127847"/>
            <a:ext cx="1347333" cy="481626"/>
          </a:xfrm>
          <a:prstGeom prst="rect">
            <a:avLst/>
          </a:prstGeom>
        </p:spPr>
      </p:pic>
    </p:spTree>
    <p:extLst>
      <p:ext uri="{BB962C8B-B14F-4D97-AF65-F5344CB8AC3E}">
        <p14:creationId xmlns:p14="http://schemas.microsoft.com/office/powerpoint/2010/main" val="256265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CC47DA9-33BE-4304-B266-3064D9997F8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559064" y="509972"/>
            <a:ext cx="1787276" cy="2232315"/>
          </a:xfrm>
          <a:prstGeom prst="rect">
            <a:avLst/>
          </a:prstGeom>
        </p:spPr>
      </p:pic>
      <p:pic>
        <p:nvPicPr>
          <p:cNvPr id="14" name="Image 13">
            <a:extLst>
              <a:ext uri="{FF2B5EF4-FFF2-40B4-BE49-F238E27FC236}">
                <a16:creationId xmlns:a16="http://schemas.microsoft.com/office/drawing/2014/main" id="{8D36822C-CED0-41A9-937C-F4DF3B222C32}"/>
              </a:ext>
            </a:extLst>
          </p:cNvPr>
          <p:cNvPicPr>
            <a:picLocks noChangeAspect="1"/>
          </p:cNvPicPr>
          <p:nvPr/>
        </p:nvPicPr>
        <p:blipFill>
          <a:blip r:embed="rId4"/>
          <a:stretch>
            <a:fillRect/>
          </a:stretch>
        </p:blipFill>
        <p:spPr>
          <a:xfrm>
            <a:off x="823366" y="655814"/>
            <a:ext cx="1367195" cy="608682"/>
          </a:xfrm>
          <a:prstGeom prst="rect">
            <a:avLst/>
          </a:prstGeom>
        </p:spPr>
      </p:pic>
      <p:pic>
        <p:nvPicPr>
          <p:cNvPr id="4" name="Image 3">
            <a:extLst>
              <a:ext uri="{FF2B5EF4-FFF2-40B4-BE49-F238E27FC236}">
                <a16:creationId xmlns:a16="http://schemas.microsoft.com/office/drawing/2014/main" id="{B23F2538-88CE-48CA-9AC0-882BE6D57F58}"/>
              </a:ext>
            </a:extLst>
          </p:cNvPr>
          <p:cNvPicPr>
            <a:picLocks noChangeAspect="1"/>
          </p:cNvPicPr>
          <p:nvPr/>
        </p:nvPicPr>
        <p:blipFill>
          <a:blip r:embed="rId5">
            <a:grayscl/>
          </a:blip>
          <a:stretch>
            <a:fillRect/>
          </a:stretch>
        </p:blipFill>
        <p:spPr>
          <a:xfrm>
            <a:off x="-13225" y="-10448"/>
            <a:ext cx="6858000" cy="455580"/>
          </a:xfrm>
          <a:prstGeom prst="rect">
            <a:avLst/>
          </a:prstGeom>
        </p:spPr>
      </p:pic>
      <p:sp>
        <p:nvSpPr>
          <p:cNvPr id="5" name="ZoneTexte 4">
            <a:extLst>
              <a:ext uri="{FF2B5EF4-FFF2-40B4-BE49-F238E27FC236}">
                <a16:creationId xmlns:a16="http://schemas.microsoft.com/office/drawing/2014/main" id="{EC2DDC1C-E93E-413B-AD25-2619479BB293}"/>
              </a:ext>
            </a:extLst>
          </p:cNvPr>
          <p:cNvSpPr txBox="1"/>
          <p:nvPr/>
        </p:nvSpPr>
        <p:spPr>
          <a:xfrm>
            <a:off x="2535362" y="32676"/>
            <a:ext cx="1787276" cy="369332"/>
          </a:xfrm>
          <a:prstGeom prst="rect">
            <a:avLst/>
          </a:prstGeom>
          <a:noFill/>
        </p:spPr>
        <p:txBody>
          <a:bodyPr wrap="square" rtlCol="0">
            <a:spAutoFit/>
          </a:bodyPr>
          <a:lstStyle/>
          <a:p>
            <a:r>
              <a:rPr lang="fr-FR" b="1" dirty="0">
                <a:solidFill>
                  <a:schemeClr val="bg1"/>
                </a:solidFill>
                <a:latin typeface="Gill Sans MT" panose="020B0502020104020203" pitchFamily="34" charset="0"/>
              </a:rPr>
              <a:t>VIE SOCIALE</a:t>
            </a:r>
          </a:p>
        </p:txBody>
      </p:sp>
      <p:sp>
        <p:nvSpPr>
          <p:cNvPr id="8" name="ZoneTexte 7">
            <a:extLst>
              <a:ext uri="{FF2B5EF4-FFF2-40B4-BE49-F238E27FC236}">
                <a16:creationId xmlns:a16="http://schemas.microsoft.com/office/drawing/2014/main" id="{1F3262E9-707F-48BB-A847-3892C6BFE341}"/>
              </a:ext>
            </a:extLst>
          </p:cNvPr>
          <p:cNvSpPr txBox="1"/>
          <p:nvPr/>
        </p:nvSpPr>
        <p:spPr>
          <a:xfrm>
            <a:off x="760519" y="1021717"/>
            <a:ext cx="1319819" cy="1415772"/>
          </a:xfrm>
          <a:prstGeom prst="rect">
            <a:avLst/>
          </a:prstGeom>
          <a:noFill/>
        </p:spPr>
        <p:txBody>
          <a:bodyPr wrap="square" rtlCol="0">
            <a:spAutoFit/>
          </a:bodyPr>
          <a:lstStyle/>
          <a:p>
            <a:pPr algn="ctr"/>
            <a:endParaRPr lang="fr-FR" sz="1200" dirty="0">
              <a:solidFill>
                <a:srgbClr val="00B050"/>
              </a:solidFill>
              <a:latin typeface="Gill Sans MT" panose="020B0502020104020203" pitchFamily="34" charset="0"/>
            </a:endParaRPr>
          </a:p>
          <a:p>
            <a:pPr algn="ctr"/>
            <a:endParaRPr lang="fr-FR" sz="1200" dirty="0">
              <a:solidFill>
                <a:srgbClr val="00B050"/>
              </a:solidFill>
              <a:latin typeface="Gill Sans MT" panose="020B0502020104020203" pitchFamily="34" charset="0"/>
            </a:endParaRPr>
          </a:p>
          <a:p>
            <a:pPr algn="ctr"/>
            <a:r>
              <a:rPr lang="fr-FR" sz="1200" u="sng" dirty="0">
                <a:solidFill>
                  <a:srgbClr val="00B050"/>
                </a:solidFill>
                <a:highlight>
                  <a:srgbClr val="FFFF00"/>
                </a:highlight>
                <a:latin typeface="Gill Sans MT" panose="020B0502020104020203" pitchFamily="34" charset="0"/>
              </a:rPr>
              <a:t>Assistante sociale</a:t>
            </a:r>
            <a:endParaRPr lang="fr-FR" sz="1200" dirty="0">
              <a:solidFill>
                <a:srgbClr val="00B050"/>
              </a:solidFill>
              <a:latin typeface="Gill Sans MT" panose="020B0502020104020203" pitchFamily="34" charset="0"/>
            </a:endParaRPr>
          </a:p>
          <a:p>
            <a:pPr algn="ctr"/>
            <a:r>
              <a:rPr lang="fr-FR" sz="1000" dirty="0">
                <a:latin typeface="Gill Sans MT" panose="020B0502020104020203" pitchFamily="34" charset="0"/>
              </a:rPr>
              <a:t>Permanence hebdomadaire </a:t>
            </a:r>
          </a:p>
          <a:p>
            <a:pPr algn="ctr"/>
            <a:r>
              <a:rPr lang="fr-FR" sz="1000" dirty="0">
                <a:latin typeface="Gill Sans MT" panose="020B0502020104020203" pitchFamily="34" charset="0"/>
              </a:rPr>
              <a:t>le </a:t>
            </a:r>
            <a:r>
              <a:rPr lang="fr-FR" sz="1000" b="1" dirty="0">
                <a:latin typeface="Gill Sans MT" panose="020B0502020104020203" pitchFamily="34" charset="0"/>
              </a:rPr>
              <a:t>jeudi matin </a:t>
            </a:r>
          </a:p>
          <a:p>
            <a:pPr algn="ctr"/>
            <a:r>
              <a:rPr lang="fr-FR" sz="1000" dirty="0">
                <a:latin typeface="Gill Sans MT" panose="020B0502020104020203" pitchFamily="34" charset="0"/>
              </a:rPr>
              <a:t>sur rdv uniquement</a:t>
            </a:r>
          </a:p>
          <a:p>
            <a:pPr algn="ctr"/>
            <a:r>
              <a:rPr lang="fr-FR" sz="1000" dirty="0">
                <a:latin typeface="Gill Sans MT" panose="020B0502020104020203" pitchFamily="34" charset="0"/>
              </a:rPr>
              <a:t>au  04 92 30 39 70</a:t>
            </a:r>
          </a:p>
        </p:txBody>
      </p:sp>
      <p:pic>
        <p:nvPicPr>
          <p:cNvPr id="10" name="Image 9">
            <a:extLst>
              <a:ext uri="{FF2B5EF4-FFF2-40B4-BE49-F238E27FC236}">
                <a16:creationId xmlns:a16="http://schemas.microsoft.com/office/drawing/2014/main" id="{2526F750-B23E-4C21-A5D2-0381BDF21DC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2536493" y="509972"/>
            <a:ext cx="1787276" cy="2232315"/>
          </a:xfrm>
          <a:prstGeom prst="rect">
            <a:avLst/>
          </a:prstGeom>
        </p:spPr>
      </p:pic>
      <p:pic>
        <p:nvPicPr>
          <p:cNvPr id="11" name="Image 10">
            <a:extLst>
              <a:ext uri="{FF2B5EF4-FFF2-40B4-BE49-F238E27FC236}">
                <a16:creationId xmlns:a16="http://schemas.microsoft.com/office/drawing/2014/main" id="{7ABC33C1-32F3-4E3A-BB02-8AA83917491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4521146" y="497680"/>
            <a:ext cx="1876018" cy="2244607"/>
          </a:xfrm>
          <a:prstGeom prst="rect">
            <a:avLst/>
          </a:prstGeom>
        </p:spPr>
      </p:pic>
      <p:sp>
        <p:nvSpPr>
          <p:cNvPr id="12" name="ZoneTexte 11">
            <a:extLst>
              <a:ext uri="{FF2B5EF4-FFF2-40B4-BE49-F238E27FC236}">
                <a16:creationId xmlns:a16="http://schemas.microsoft.com/office/drawing/2014/main" id="{846BF53A-170C-4AEF-9025-2E569A964457}"/>
              </a:ext>
            </a:extLst>
          </p:cNvPr>
          <p:cNvSpPr txBox="1"/>
          <p:nvPr/>
        </p:nvSpPr>
        <p:spPr>
          <a:xfrm>
            <a:off x="2385187" y="1374003"/>
            <a:ext cx="2118105" cy="1354217"/>
          </a:xfrm>
          <a:prstGeom prst="rect">
            <a:avLst/>
          </a:prstGeom>
          <a:noFill/>
        </p:spPr>
        <p:txBody>
          <a:bodyPr wrap="square" rtlCol="0">
            <a:spAutoFit/>
          </a:bodyPr>
          <a:lstStyle/>
          <a:p>
            <a:pPr algn="ctr"/>
            <a:r>
              <a:rPr lang="fr-FR" sz="1200" u="sng" dirty="0">
                <a:solidFill>
                  <a:srgbClr val="00B050"/>
                </a:solidFill>
                <a:highlight>
                  <a:srgbClr val="FFFF00"/>
                </a:highlight>
                <a:latin typeface="Gill Sans MT" panose="020B0502020104020203" pitchFamily="34" charset="0"/>
              </a:rPr>
              <a:t>Mission locale</a:t>
            </a:r>
            <a:endParaRPr lang="fr-FR" sz="1200" dirty="0">
              <a:latin typeface="Gill Sans MT" panose="020B0502020104020203" pitchFamily="34" charset="0"/>
            </a:endParaRPr>
          </a:p>
          <a:p>
            <a:pPr algn="ctr"/>
            <a:r>
              <a:rPr lang="fr-FR" sz="1000" dirty="0">
                <a:latin typeface="Gill Sans MT" panose="020B0502020104020203" pitchFamily="34" charset="0"/>
              </a:rPr>
              <a:t>Prochaine permanence </a:t>
            </a:r>
          </a:p>
          <a:p>
            <a:pPr algn="ctr"/>
            <a:r>
              <a:rPr lang="fr-FR" sz="1000" b="1" dirty="0">
                <a:latin typeface="Gill Sans MT" panose="020B0502020104020203" pitchFamily="34" charset="0"/>
              </a:rPr>
              <a:t>Mardi 27 février</a:t>
            </a:r>
          </a:p>
          <a:p>
            <a:pPr algn="ctr"/>
            <a:r>
              <a:rPr lang="fr-FR" sz="1000" dirty="0">
                <a:latin typeface="Gill Sans MT" panose="020B0502020104020203" pitchFamily="34" charset="0"/>
              </a:rPr>
              <a:t>Après-midi </a:t>
            </a:r>
          </a:p>
          <a:p>
            <a:pPr algn="ctr"/>
            <a:r>
              <a:rPr lang="fr-FR" sz="1000" dirty="0">
                <a:latin typeface="Gill Sans MT" panose="020B0502020104020203" pitchFamily="34" charset="0"/>
              </a:rPr>
              <a:t>Avec ou sans RDV </a:t>
            </a:r>
          </a:p>
          <a:p>
            <a:pPr algn="ctr"/>
            <a:r>
              <a:rPr lang="fr-FR" sz="1000" dirty="0">
                <a:latin typeface="Gill Sans MT" panose="020B0502020104020203" pitchFamily="34" charset="0"/>
              </a:rPr>
              <a:t>04 92 72 75 60</a:t>
            </a:r>
          </a:p>
          <a:p>
            <a:pPr algn="ctr"/>
            <a:r>
              <a:rPr lang="fr-FR" sz="1000" dirty="0">
                <a:latin typeface="Gill Sans MT" panose="020B0502020104020203" pitchFamily="34" charset="0"/>
              </a:rPr>
              <a:t>+ d’info sur </a:t>
            </a:r>
            <a:r>
              <a:rPr lang="fr-FR" sz="1000" u="sng" dirty="0">
                <a:solidFill>
                  <a:schemeClr val="accent1">
                    <a:lumMod val="75000"/>
                  </a:schemeClr>
                </a:solidFill>
                <a:latin typeface="Gill Sans MT" panose="020B0502020104020203" pitchFamily="34" charset="0"/>
              </a:rPr>
              <a:t>www.missionlocale04.org</a:t>
            </a:r>
          </a:p>
        </p:txBody>
      </p:sp>
      <p:sp>
        <p:nvSpPr>
          <p:cNvPr id="13" name="ZoneTexte 12">
            <a:extLst>
              <a:ext uri="{FF2B5EF4-FFF2-40B4-BE49-F238E27FC236}">
                <a16:creationId xmlns:a16="http://schemas.microsoft.com/office/drawing/2014/main" id="{A40952DA-B6BE-4FCF-BC63-41F2B3764E0A}"/>
              </a:ext>
            </a:extLst>
          </p:cNvPr>
          <p:cNvSpPr txBox="1"/>
          <p:nvPr/>
        </p:nvSpPr>
        <p:spPr>
          <a:xfrm>
            <a:off x="4593197" y="1402580"/>
            <a:ext cx="1770925" cy="1384995"/>
          </a:xfrm>
          <a:prstGeom prst="rect">
            <a:avLst/>
          </a:prstGeom>
          <a:noFill/>
        </p:spPr>
        <p:txBody>
          <a:bodyPr wrap="square" rtlCol="0">
            <a:spAutoFit/>
          </a:bodyPr>
          <a:lstStyle/>
          <a:p>
            <a:pPr algn="ctr"/>
            <a:r>
              <a:rPr lang="fr-FR" sz="1200" u="sng" dirty="0">
                <a:solidFill>
                  <a:srgbClr val="00B050"/>
                </a:solidFill>
                <a:highlight>
                  <a:srgbClr val="FFFF00"/>
                </a:highlight>
                <a:latin typeface="Gill Sans MT" panose="020B0502020104020203" pitchFamily="34" charset="0"/>
              </a:rPr>
              <a:t>Restos du cœur</a:t>
            </a:r>
            <a:endParaRPr lang="fr-FR" sz="1200" dirty="0">
              <a:solidFill>
                <a:srgbClr val="00B050"/>
              </a:solidFill>
              <a:latin typeface="Gill Sans MT" panose="020B0502020104020203" pitchFamily="34" charset="0"/>
            </a:endParaRPr>
          </a:p>
          <a:p>
            <a:pPr algn="ctr"/>
            <a:r>
              <a:rPr lang="fr-FR" sz="1000" dirty="0">
                <a:latin typeface="Gill Sans MT" panose="020B0502020104020203" pitchFamily="34" charset="0"/>
              </a:rPr>
              <a:t>Distribution alimentaire le </a:t>
            </a:r>
            <a:r>
              <a:rPr lang="fr-FR" sz="1000" b="1" dirty="0">
                <a:latin typeface="Gill Sans MT" panose="020B0502020104020203" pitchFamily="34" charset="0"/>
              </a:rPr>
              <a:t>mercredi 31 janvier</a:t>
            </a:r>
          </a:p>
          <a:p>
            <a:pPr algn="ctr"/>
            <a:r>
              <a:rPr lang="fr-FR" sz="1000" b="1" dirty="0">
                <a:latin typeface="Gill Sans MT" panose="020B0502020104020203" pitchFamily="34" charset="0"/>
              </a:rPr>
              <a:t>Mercredi 14 &amp; 28 février</a:t>
            </a:r>
          </a:p>
          <a:p>
            <a:pPr algn="ctr"/>
            <a:r>
              <a:rPr lang="fr-FR" sz="1000" dirty="0">
                <a:latin typeface="Gill Sans MT" panose="020B0502020104020203" pitchFamily="34" charset="0"/>
              </a:rPr>
              <a:t>à 11h30 </a:t>
            </a:r>
          </a:p>
          <a:p>
            <a:pPr algn="ctr"/>
            <a:r>
              <a:rPr lang="fr-FR" sz="1000" dirty="0">
                <a:latin typeface="Gill Sans MT" panose="020B0502020104020203" pitchFamily="34" charset="0"/>
              </a:rPr>
              <a:t>devant le </a:t>
            </a:r>
          </a:p>
          <a:p>
            <a:pPr algn="ctr"/>
            <a:r>
              <a:rPr lang="fr-FR" sz="1000" dirty="0">
                <a:latin typeface="Gill Sans MT" panose="020B0502020104020203" pitchFamily="34" charset="0"/>
              </a:rPr>
              <a:t>Garage Autonome</a:t>
            </a:r>
          </a:p>
          <a:p>
            <a:r>
              <a:rPr lang="fr-FR" sz="1200" dirty="0">
                <a:solidFill>
                  <a:srgbClr val="00B050"/>
                </a:solidFill>
                <a:latin typeface="Gill Sans MT" panose="020B0502020104020203" pitchFamily="34" charset="0"/>
              </a:rPr>
              <a:t> </a:t>
            </a:r>
          </a:p>
        </p:txBody>
      </p:sp>
      <p:pic>
        <p:nvPicPr>
          <p:cNvPr id="15" name="Image 14">
            <a:extLst>
              <a:ext uri="{FF2B5EF4-FFF2-40B4-BE49-F238E27FC236}">
                <a16:creationId xmlns:a16="http://schemas.microsoft.com/office/drawing/2014/main" id="{2C58BC05-2A94-4DA9-9C12-8DED78B547CB}"/>
              </a:ext>
            </a:extLst>
          </p:cNvPr>
          <p:cNvPicPr>
            <a:picLocks noChangeAspect="1"/>
          </p:cNvPicPr>
          <p:nvPr/>
        </p:nvPicPr>
        <p:blipFill>
          <a:blip r:embed="rId6"/>
          <a:stretch>
            <a:fillRect/>
          </a:stretch>
        </p:blipFill>
        <p:spPr>
          <a:xfrm>
            <a:off x="2796942" y="261627"/>
            <a:ext cx="1255643" cy="1255643"/>
          </a:xfrm>
          <a:prstGeom prst="rect">
            <a:avLst/>
          </a:prstGeom>
        </p:spPr>
      </p:pic>
      <p:pic>
        <p:nvPicPr>
          <p:cNvPr id="16" name="Image 15">
            <a:extLst>
              <a:ext uri="{FF2B5EF4-FFF2-40B4-BE49-F238E27FC236}">
                <a16:creationId xmlns:a16="http://schemas.microsoft.com/office/drawing/2014/main" id="{8E926891-5FC0-42E4-B738-65DCBE37736B}"/>
              </a:ext>
            </a:extLst>
          </p:cNvPr>
          <p:cNvPicPr>
            <a:picLocks noChangeAspect="1"/>
          </p:cNvPicPr>
          <p:nvPr/>
        </p:nvPicPr>
        <p:blipFill>
          <a:blip r:embed="rId7"/>
          <a:stretch>
            <a:fillRect/>
          </a:stretch>
        </p:blipFill>
        <p:spPr>
          <a:xfrm>
            <a:off x="5111687" y="480542"/>
            <a:ext cx="878620" cy="878620"/>
          </a:xfrm>
          <a:prstGeom prst="rect">
            <a:avLst/>
          </a:prstGeom>
        </p:spPr>
      </p:pic>
      <p:sp>
        <p:nvSpPr>
          <p:cNvPr id="18" name="ZoneTexte 17">
            <a:extLst>
              <a:ext uri="{FF2B5EF4-FFF2-40B4-BE49-F238E27FC236}">
                <a16:creationId xmlns:a16="http://schemas.microsoft.com/office/drawing/2014/main" id="{0CFE78F1-CA35-43AE-9EDC-8B5A32ED8D94}"/>
              </a:ext>
            </a:extLst>
          </p:cNvPr>
          <p:cNvSpPr txBox="1"/>
          <p:nvPr/>
        </p:nvSpPr>
        <p:spPr>
          <a:xfrm>
            <a:off x="13225" y="9766437"/>
            <a:ext cx="6858000" cy="200055"/>
          </a:xfrm>
          <a:prstGeom prst="rect">
            <a:avLst/>
          </a:prstGeom>
          <a:noFill/>
        </p:spPr>
        <p:txBody>
          <a:bodyPr wrap="square">
            <a:spAutoFit/>
          </a:bodyPr>
          <a:lstStyle/>
          <a:p>
            <a:pPr algn="ctr"/>
            <a:r>
              <a:rPr lang="fr-FR" sz="700" i="1" dirty="0">
                <a:effectLst/>
                <a:latin typeface="Gill Sans MT" panose="020B0502020104020203" pitchFamily="34" charset="0"/>
                <a:ea typeface="Calibri" panose="020F0502020204030204" pitchFamily="34" charset="0"/>
                <a:cs typeface="Times New Roman" panose="02020603050405020304" pitchFamily="18" charset="0"/>
              </a:rPr>
              <a:t>Lettre d’information de la Mairie de Banon n°</a:t>
            </a:r>
            <a:r>
              <a:rPr lang="fr-FR" sz="700" i="1" dirty="0">
                <a:latin typeface="Gill Sans MT" panose="020B0502020104020203" pitchFamily="34" charset="0"/>
                <a:ea typeface="Calibri" panose="020F0502020204030204" pitchFamily="34" charset="0"/>
                <a:cs typeface="Times New Roman" panose="02020603050405020304" pitchFamily="18" charset="0"/>
              </a:rPr>
              <a:t>31</a:t>
            </a:r>
            <a:r>
              <a:rPr lang="fr-FR" sz="700" i="1" dirty="0">
                <a:effectLst/>
                <a:latin typeface="Gill Sans MT" panose="020B0502020104020203" pitchFamily="34" charset="0"/>
                <a:ea typeface="Calibri" panose="020F0502020204030204" pitchFamily="34" charset="0"/>
                <a:cs typeface="Times New Roman" panose="02020603050405020304" pitchFamily="18" charset="0"/>
              </a:rPr>
              <a:t> – Février 2024</a:t>
            </a:r>
            <a:endParaRPr lang="fr-FR" sz="700" i="1" dirty="0"/>
          </a:p>
        </p:txBody>
      </p:sp>
      <p:pic>
        <p:nvPicPr>
          <p:cNvPr id="23" name="Image 22">
            <a:extLst>
              <a:ext uri="{FF2B5EF4-FFF2-40B4-BE49-F238E27FC236}">
                <a16:creationId xmlns:a16="http://schemas.microsoft.com/office/drawing/2014/main" id="{6D941F96-73B8-43E8-9746-6981EC67777A}"/>
              </a:ext>
            </a:extLst>
          </p:cNvPr>
          <p:cNvPicPr>
            <a:picLocks noChangeAspect="1"/>
          </p:cNvPicPr>
          <p:nvPr/>
        </p:nvPicPr>
        <p:blipFill>
          <a:blip r:embed="rId8"/>
          <a:stretch>
            <a:fillRect/>
          </a:stretch>
        </p:blipFill>
        <p:spPr>
          <a:xfrm rot="652863">
            <a:off x="6088200" y="57648"/>
            <a:ext cx="626631" cy="591138"/>
          </a:xfrm>
          <a:prstGeom prst="rect">
            <a:avLst/>
          </a:prstGeom>
          <a:ln>
            <a:solidFill>
              <a:schemeClr val="tx1"/>
            </a:solidFill>
          </a:ln>
        </p:spPr>
      </p:pic>
      <p:sp>
        <p:nvSpPr>
          <p:cNvPr id="19" name="ZoneTexte 18">
            <a:extLst>
              <a:ext uri="{FF2B5EF4-FFF2-40B4-BE49-F238E27FC236}">
                <a16:creationId xmlns:a16="http://schemas.microsoft.com/office/drawing/2014/main" id="{7D091676-EABE-4CA0-8112-07842AD16679}"/>
              </a:ext>
            </a:extLst>
          </p:cNvPr>
          <p:cNvSpPr txBox="1"/>
          <p:nvPr/>
        </p:nvSpPr>
        <p:spPr>
          <a:xfrm>
            <a:off x="2637736" y="6067296"/>
            <a:ext cx="1970544" cy="369332"/>
          </a:xfrm>
          <a:prstGeom prst="rect">
            <a:avLst/>
          </a:prstGeom>
          <a:noFill/>
        </p:spPr>
        <p:txBody>
          <a:bodyPr wrap="square" rtlCol="0">
            <a:spAutoFit/>
          </a:bodyPr>
          <a:lstStyle/>
          <a:p>
            <a:r>
              <a:rPr lang="fr-FR" b="1" dirty="0">
                <a:solidFill>
                  <a:schemeClr val="bg1"/>
                </a:solidFill>
                <a:latin typeface="Gill Sans MT" panose="020B0502020104020203" pitchFamily="34" charset="0"/>
              </a:rPr>
              <a:t>LES  TRAVAUX</a:t>
            </a:r>
          </a:p>
        </p:txBody>
      </p:sp>
      <p:sp>
        <p:nvSpPr>
          <p:cNvPr id="38" name="ZoneTexte 37">
            <a:extLst>
              <a:ext uri="{FF2B5EF4-FFF2-40B4-BE49-F238E27FC236}">
                <a16:creationId xmlns:a16="http://schemas.microsoft.com/office/drawing/2014/main" id="{AD3BDB04-16C7-434D-B953-7034D23B1F12}"/>
              </a:ext>
            </a:extLst>
          </p:cNvPr>
          <p:cNvSpPr txBox="1"/>
          <p:nvPr/>
        </p:nvSpPr>
        <p:spPr>
          <a:xfrm>
            <a:off x="2574904" y="3550858"/>
            <a:ext cx="1970544" cy="369332"/>
          </a:xfrm>
          <a:prstGeom prst="rect">
            <a:avLst/>
          </a:prstGeom>
          <a:noFill/>
        </p:spPr>
        <p:txBody>
          <a:bodyPr wrap="square" rtlCol="0">
            <a:spAutoFit/>
          </a:bodyPr>
          <a:lstStyle/>
          <a:p>
            <a:r>
              <a:rPr lang="fr-FR" b="1" dirty="0">
                <a:solidFill>
                  <a:schemeClr val="bg1"/>
                </a:solidFill>
                <a:latin typeface="Gill Sans MT" panose="020B0502020104020203" pitchFamily="34" charset="0"/>
              </a:rPr>
              <a:t>INFO MAIRIE</a:t>
            </a:r>
          </a:p>
        </p:txBody>
      </p:sp>
      <p:pic>
        <p:nvPicPr>
          <p:cNvPr id="31" name="Image 30">
            <a:extLst>
              <a:ext uri="{FF2B5EF4-FFF2-40B4-BE49-F238E27FC236}">
                <a16:creationId xmlns:a16="http://schemas.microsoft.com/office/drawing/2014/main" id="{ABC50782-AEEA-4400-80D9-355B8B388B1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219366" y="2874490"/>
            <a:ext cx="6479364" cy="3095717"/>
          </a:xfrm>
          <a:prstGeom prst="rect">
            <a:avLst/>
          </a:prstGeom>
        </p:spPr>
      </p:pic>
      <p:pic>
        <p:nvPicPr>
          <p:cNvPr id="21" name="Image 20">
            <a:extLst>
              <a:ext uri="{FF2B5EF4-FFF2-40B4-BE49-F238E27FC236}">
                <a16:creationId xmlns:a16="http://schemas.microsoft.com/office/drawing/2014/main" id="{6CACBBA4-56E8-4A88-93FD-A0DFC7546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92293" y="3717858"/>
            <a:ext cx="2852609" cy="1349895"/>
          </a:xfrm>
          <a:prstGeom prst="rect">
            <a:avLst/>
          </a:prstGeom>
        </p:spPr>
      </p:pic>
      <p:pic>
        <p:nvPicPr>
          <p:cNvPr id="24" name="Image 23">
            <a:extLst>
              <a:ext uri="{FF2B5EF4-FFF2-40B4-BE49-F238E27FC236}">
                <a16:creationId xmlns:a16="http://schemas.microsoft.com/office/drawing/2014/main" id="{9AD3A06C-367B-4145-B438-8C6665D0B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758" y="4337878"/>
            <a:ext cx="3148213" cy="1492122"/>
          </a:xfrm>
          <a:prstGeom prst="rect">
            <a:avLst/>
          </a:prstGeom>
        </p:spPr>
      </p:pic>
      <p:sp>
        <p:nvSpPr>
          <p:cNvPr id="25" name="ZoneTexte 24">
            <a:extLst>
              <a:ext uri="{FF2B5EF4-FFF2-40B4-BE49-F238E27FC236}">
                <a16:creationId xmlns:a16="http://schemas.microsoft.com/office/drawing/2014/main" id="{CF449F9F-214E-421B-87F7-5D9AC6227C28}"/>
              </a:ext>
            </a:extLst>
          </p:cNvPr>
          <p:cNvSpPr txBox="1"/>
          <p:nvPr/>
        </p:nvSpPr>
        <p:spPr>
          <a:xfrm>
            <a:off x="2586452" y="2966501"/>
            <a:ext cx="3520884" cy="1500411"/>
          </a:xfrm>
          <a:prstGeom prst="rect">
            <a:avLst/>
          </a:prstGeom>
          <a:noFill/>
        </p:spPr>
        <p:txBody>
          <a:bodyPr wrap="square" rtlCol="0">
            <a:spAutoFit/>
          </a:bodyPr>
          <a:lstStyle/>
          <a:p>
            <a:r>
              <a:rPr lang="fr-FR" dirty="0"/>
              <a:t>Travaux du chemin de l’Adret</a:t>
            </a:r>
          </a:p>
          <a:p>
            <a:r>
              <a:rPr lang="fr-FR" sz="1050" dirty="0">
                <a:latin typeface="Gill Sans MT" panose="020B0502020104020203" pitchFamily="34" charset="0"/>
              </a:rPr>
              <a:t>Les travaux ont commencé depuis plus d’une semaine pour renforcer le chemin fortement dégradé.</a:t>
            </a:r>
          </a:p>
          <a:p>
            <a:r>
              <a:rPr lang="fr-FR" sz="1050" dirty="0">
                <a:latin typeface="Gill Sans MT" panose="020B0502020104020203" pitchFamily="34" charset="0"/>
              </a:rPr>
              <a:t>Un enrochement a été réalisé par l’entreprise pour soutenir le terrain.</a:t>
            </a:r>
          </a:p>
          <a:p>
            <a:r>
              <a:rPr lang="fr-FR" sz="1050" dirty="0">
                <a:latin typeface="Gill Sans MT" panose="020B0502020104020203" pitchFamily="34" charset="0"/>
              </a:rPr>
              <a:t>La réfection du chemin sera réalisée ultérieurement après vote du budget de l’EPCI.</a:t>
            </a:r>
          </a:p>
          <a:p>
            <a:endParaRPr lang="fr-FR" sz="1050" dirty="0">
              <a:latin typeface="Gill Sans MT" panose="020B0502020104020203" pitchFamily="34" charset="0"/>
            </a:endParaRPr>
          </a:p>
        </p:txBody>
      </p:sp>
      <p:pic>
        <p:nvPicPr>
          <p:cNvPr id="27" name="Image 26">
            <a:extLst>
              <a:ext uri="{FF2B5EF4-FFF2-40B4-BE49-F238E27FC236}">
                <a16:creationId xmlns:a16="http://schemas.microsoft.com/office/drawing/2014/main" id="{C895C470-2B8E-415B-8653-EF480737A6C6}"/>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4700"/>
                    </a14:imgEffect>
                    <a14:imgEffect>
                      <a14:saturation sat="0"/>
                    </a14:imgEffect>
                  </a14:imgLayer>
                </a14:imgProps>
              </a:ext>
            </a:extLst>
          </a:blip>
          <a:stretch>
            <a:fillRect/>
          </a:stretch>
        </p:blipFill>
        <p:spPr>
          <a:xfrm>
            <a:off x="219366" y="7247195"/>
            <a:ext cx="6466716" cy="2304739"/>
          </a:xfrm>
          <a:prstGeom prst="rect">
            <a:avLst/>
          </a:prstGeom>
        </p:spPr>
      </p:pic>
      <p:sp>
        <p:nvSpPr>
          <p:cNvPr id="28" name="Rectangle 27">
            <a:extLst>
              <a:ext uri="{FF2B5EF4-FFF2-40B4-BE49-F238E27FC236}">
                <a16:creationId xmlns:a16="http://schemas.microsoft.com/office/drawing/2014/main" id="{D2BE8CEB-F088-4995-A195-42B541C56884}"/>
              </a:ext>
            </a:extLst>
          </p:cNvPr>
          <p:cNvSpPr/>
          <p:nvPr/>
        </p:nvSpPr>
        <p:spPr>
          <a:xfrm>
            <a:off x="3098613" y="7339805"/>
            <a:ext cx="3429000" cy="2031325"/>
          </a:xfrm>
          <a:prstGeom prst="rect">
            <a:avLst/>
          </a:prstGeom>
        </p:spPr>
        <p:txBody>
          <a:bodyPr>
            <a:spAutoFit/>
          </a:bodyPr>
          <a:lstStyle/>
          <a:p>
            <a:pPr>
              <a:spcAft>
                <a:spcPts val="0"/>
              </a:spcAft>
            </a:pPr>
            <a:r>
              <a:rPr lang="fr-FR" sz="1050" b="1" kern="100" dirty="0">
                <a:solidFill>
                  <a:srgbClr val="EC6A2E"/>
                </a:solidFill>
                <a:latin typeface="Gill Sans MT" panose="020B0502020104020203" pitchFamily="34" charset="0"/>
                <a:ea typeface="Calibri" panose="020F0502020204030204" pitchFamily="34" charset="0"/>
                <a:cs typeface="Times New Roman" panose="02020603050405020304" pitchFamily="18" charset="0"/>
              </a:rPr>
              <a:t>Consultation énergies renouvelables</a:t>
            </a:r>
          </a:p>
          <a:p>
            <a:pPr>
              <a:spcAft>
                <a:spcPts val="0"/>
              </a:spcAft>
            </a:pPr>
            <a:r>
              <a:rPr lang="fr-FR" sz="1050" kern="100" dirty="0">
                <a:latin typeface="Gill Sans MT" panose="020B0502020104020203" pitchFamily="34" charset="0"/>
                <a:ea typeface="Calibri" panose="020F0502020204030204" pitchFamily="34" charset="0"/>
                <a:cs typeface="Times New Roman" panose="02020603050405020304" pitchFamily="18" charset="0"/>
              </a:rPr>
              <a:t> </a:t>
            </a:r>
          </a:p>
          <a:p>
            <a:pPr>
              <a:spcAft>
                <a:spcPts val="0"/>
              </a:spcAft>
            </a:pPr>
            <a:r>
              <a:rPr lang="fr-FR" sz="1050" kern="100" dirty="0">
                <a:latin typeface="Gill Sans MT" panose="020B0502020104020203" pitchFamily="34" charset="0"/>
                <a:ea typeface="Calibri" panose="020F0502020204030204" pitchFamily="34" charset="0"/>
                <a:cs typeface="Times New Roman" panose="02020603050405020304" pitchFamily="18" charset="0"/>
              </a:rPr>
              <a:t>Du fait de la faible participation à la réunion publique, Madame le Maire et le Conseil Municipal vont vous proposer une consultation par courrier. </a:t>
            </a:r>
          </a:p>
          <a:p>
            <a:pPr>
              <a:spcAft>
                <a:spcPts val="0"/>
              </a:spcAft>
            </a:pPr>
            <a:r>
              <a:rPr lang="fr-FR" sz="1050" kern="100" dirty="0">
                <a:latin typeface="Gill Sans MT" panose="020B0502020104020203" pitchFamily="34" charset="0"/>
                <a:ea typeface="Calibri" panose="020F0502020204030204" pitchFamily="34" charset="0"/>
                <a:cs typeface="Times New Roman" panose="02020603050405020304" pitchFamily="18" charset="0"/>
              </a:rPr>
              <a:t>Vous recevrez, dans les jours qui viennent le document vous donnant quelques indications et vous permettant de répondre.</a:t>
            </a:r>
          </a:p>
          <a:p>
            <a:pPr>
              <a:spcAft>
                <a:spcPts val="0"/>
              </a:spcAft>
            </a:pPr>
            <a:r>
              <a:rPr lang="fr-FR" sz="1050" kern="100" dirty="0">
                <a:latin typeface="Gill Sans MT" panose="020B0502020104020203" pitchFamily="34" charset="0"/>
                <a:ea typeface="Calibri" panose="020F0502020204030204" pitchFamily="34" charset="0"/>
                <a:cs typeface="Times New Roman" panose="02020603050405020304" pitchFamily="18" charset="0"/>
              </a:rPr>
              <a:t>Si vous souhaitez davantage d’information, nous organisons deux </a:t>
            </a:r>
            <a:r>
              <a:rPr lang="fr-FR" sz="1050" b="1" kern="100" dirty="0">
                <a:latin typeface="Gill Sans MT" panose="020B0502020104020203" pitchFamily="34" charset="0"/>
                <a:ea typeface="Calibri" panose="020F0502020204030204" pitchFamily="34" charset="0"/>
                <a:cs typeface="Times New Roman" panose="02020603050405020304" pitchFamily="18" charset="0"/>
              </a:rPr>
              <a:t>‘café-mairie’ </a:t>
            </a:r>
            <a:r>
              <a:rPr lang="fr-FR" sz="1050" kern="100" dirty="0">
                <a:latin typeface="Gill Sans MT" panose="020B0502020104020203" pitchFamily="34" charset="0"/>
                <a:ea typeface="Calibri" panose="020F0502020204030204" pitchFamily="34" charset="0"/>
                <a:cs typeface="Times New Roman" panose="02020603050405020304" pitchFamily="18" charset="0"/>
              </a:rPr>
              <a:t>qui auront lieu </a:t>
            </a:r>
          </a:p>
          <a:p>
            <a:pPr>
              <a:spcAft>
                <a:spcPts val="0"/>
              </a:spcAft>
            </a:pPr>
            <a:endParaRPr lang="fr-FR" sz="1050" kern="100" dirty="0">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r>
              <a:rPr lang="fr-FR" sz="1050" b="1" u="sng" kern="100" dirty="0">
                <a:latin typeface="Gill Sans MT" panose="020B0502020104020203" pitchFamily="34" charset="0"/>
                <a:ea typeface="Calibri" panose="020F0502020204030204" pitchFamily="34" charset="0"/>
                <a:cs typeface="Times New Roman" panose="02020603050405020304" pitchFamily="18" charset="0"/>
              </a:rPr>
              <a:t>le 23 février et le 1</a:t>
            </a:r>
            <a:r>
              <a:rPr lang="fr-FR" sz="1050" b="1" u="sng" kern="100" baseline="30000" dirty="0">
                <a:latin typeface="Gill Sans MT" panose="020B0502020104020203" pitchFamily="34" charset="0"/>
                <a:ea typeface="Calibri" panose="020F0502020204030204" pitchFamily="34" charset="0"/>
                <a:cs typeface="Times New Roman" panose="02020603050405020304" pitchFamily="18" charset="0"/>
              </a:rPr>
              <a:t>er</a:t>
            </a:r>
            <a:r>
              <a:rPr lang="fr-FR" sz="1050" b="1" u="sng" kern="100" dirty="0">
                <a:latin typeface="Gill Sans MT" panose="020B0502020104020203" pitchFamily="34" charset="0"/>
                <a:ea typeface="Calibri" panose="020F0502020204030204" pitchFamily="34" charset="0"/>
                <a:cs typeface="Times New Roman" panose="02020603050405020304" pitchFamily="18" charset="0"/>
              </a:rPr>
              <a:t> mars de 9h30 à midi.</a:t>
            </a:r>
          </a:p>
        </p:txBody>
      </p:sp>
      <p:pic>
        <p:nvPicPr>
          <p:cNvPr id="29" name="Image 28">
            <a:extLst>
              <a:ext uri="{FF2B5EF4-FFF2-40B4-BE49-F238E27FC236}">
                <a16:creationId xmlns:a16="http://schemas.microsoft.com/office/drawing/2014/main" id="{AE44E66C-93DC-48F5-8F25-427E824F8EF4}"/>
              </a:ext>
            </a:extLst>
          </p:cNvPr>
          <p:cNvPicPr>
            <a:picLocks noChangeAspect="1"/>
          </p:cNvPicPr>
          <p:nvPr/>
        </p:nvPicPr>
        <p:blipFill>
          <a:blip r:embed="rId13"/>
          <a:stretch>
            <a:fillRect/>
          </a:stretch>
        </p:blipFill>
        <p:spPr>
          <a:xfrm>
            <a:off x="451117" y="7642516"/>
            <a:ext cx="2489027" cy="1410449"/>
          </a:xfrm>
          <a:prstGeom prst="rect">
            <a:avLst/>
          </a:prstGeom>
        </p:spPr>
      </p:pic>
      <p:pic>
        <p:nvPicPr>
          <p:cNvPr id="30" name="Image 29">
            <a:extLst>
              <a:ext uri="{FF2B5EF4-FFF2-40B4-BE49-F238E27FC236}">
                <a16:creationId xmlns:a16="http://schemas.microsoft.com/office/drawing/2014/main" id="{258F3360-879B-41E3-8391-8CC6834F5F8F}"/>
              </a:ext>
            </a:extLst>
          </p:cNvPr>
          <p:cNvPicPr>
            <a:picLocks noChangeAspect="1"/>
          </p:cNvPicPr>
          <p:nvPr/>
        </p:nvPicPr>
        <p:blipFill>
          <a:blip r:embed="rId5">
            <a:grayscl/>
          </a:blip>
          <a:stretch>
            <a:fillRect/>
          </a:stretch>
        </p:blipFill>
        <p:spPr>
          <a:xfrm>
            <a:off x="0" y="6539635"/>
            <a:ext cx="6858000" cy="455580"/>
          </a:xfrm>
          <a:prstGeom prst="rect">
            <a:avLst/>
          </a:prstGeom>
        </p:spPr>
      </p:pic>
      <p:sp>
        <p:nvSpPr>
          <p:cNvPr id="32" name="ZoneTexte 31">
            <a:extLst>
              <a:ext uri="{FF2B5EF4-FFF2-40B4-BE49-F238E27FC236}">
                <a16:creationId xmlns:a16="http://schemas.microsoft.com/office/drawing/2014/main" id="{307ECDF5-56E5-412A-A14D-B0A17F10132A}"/>
              </a:ext>
            </a:extLst>
          </p:cNvPr>
          <p:cNvSpPr txBox="1"/>
          <p:nvPr/>
        </p:nvSpPr>
        <p:spPr>
          <a:xfrm>
            <a:off x="2487525" y="6604752"/>
            <a:ext cx="2145302" cy="369332"/>
          </a:xfrm>
          <a:prstGeom prst="rect">
            <a:avLst/>
          </a:prstGeom>
          <a:noFill/>
        </p:spPr>
        <p:txBody>
          <a:bodyPr wrap="square" rtlCol="0">
            <a:spAutoFit/>
          </a:bodyPr>
          <a:lstStyle/>
          <a:p>
            <a:r>
              <a:rPr lang="fr-FR" b="1" dirty="0">
                <a:solidFill>
                  <a:schemeClr val="bg1"/>
                </a:solidFill>
                <a:latin typeface="Gill Sans MT" panose="020B0502020104020203" pitchFamily="34" charset="0"/>
              </a:rPr>
              <a:t>CONSULTATION </a:t>
            </a:r>
          </a:p>
        </p:txBody>
      </p:sp>
    </p:spTree>
    <p:extLst>
      <p:ext uri="{BB962C8B-B14F-4D97-AF65-F5344CB8AC3E}">
        <p14:creationId xmlns:p14="http://schemas.microsoft.com/office/powerpoint/2010/main" val="389269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8C64F028-3AA4-40BB-8116-D875662D1F2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3536713" y="622537"/>
            <a:ext cx="3254587" cy="1346719"/>
          </a:xfrm>
          <a:prstGeom prst="rect">
            <a:avLst/>
          </a:prstGeom>
        </p:spPr>
      </p:pic>
      <p:pic>
        <p:nvPicPr>
          <p:cNvPr id="5" name="Image 4">
            <a:extLst>
              <a:ext uri="{FF2B5EF4-FFF2-40B4-BE49-F238E27FC236}">
                <a16:creationId xmlns:a16="http://schemas.microsoft.com/office/drawing/2014/main" id="{42C0CF6C-C5C4-4032-976C-8843A9612999}"/>
              </a:ext>
            </a:extLst>
          </p:cNvPr>
          <p:cNvPicPr>
            <a:picLocks noChangeAspect="1"/>
          </p:cNvPicPr>
          <p:nvPr/>
        </p:nvPicPr>
        <p:blipFill>
          <a:blip r:embed="rId5"/>
          <a:stretch>
            <a:fillRect/>
          </a:stretch>
        </p:blipFill>
        <p:spPr>
          <a:xfrm>
            <a:off x="3737593" y="731900"/>
            <a:ext cx="1238948" cy="1052640"/>
          </a:xfrm>
          <a:prstGeom prst="rect">
            <a:avLst/>
          </a:prstGeom>
        </p:spPr>
      </p:pic>
      <p:pic>
        <p:nvPicPr>
          <p:cNvPr id="37" name="Image 36">
            <a:extLst>
              <a:ext uri="{FF2B5EF4-FFF2-40B4-BE49-F238E27FC236}">
                <a16:creationId xmlns:a16="http://schemas.microsoft.com/office/drawing/2014/main" id="{572C3500-B251-4241-9723-A604211BEF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178109" y="4333476"/>
            <a:ext cx="3219456" cy="3279228"/>
          </a:xfrm>
          <a:prstGeom prst="rect">
            <a:avLst/>
          </a:prstGeom>
        </p:spPr>
      </p:pic>
      <p:pic>
        <p:nvPicPr>
          <p:cNvPr id="34" name="Image 33">
            <a:extLst>
              <a:ext uri="{FF2B5EF4-FFF2-40B4-BE49-F238E27FC236}">
                <a16:creationId xmlns:a16="http://schemas.microsoft.com/office/drawing/2014/main" id="{92AA9823-E89E-40DF-929E-8273F701D63B}"/>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Lst>
          </a:blip>
          <a:stretch>
            <a:fillRect/>
          </a:stretch>
        </p:blipFill>
        <p:spPr>
          <a:xfrm>
            <a:off x="73886" y="601146"/>
            <a:ext cx="3576015" cy="3794920"/>
          </a:xfrm>
          <a:prstGeom prst="rect">
            <a:avLst/>
          </a:prstGeom>
        </p:spPr>
      </p:pic>
      <p:pic>
        <p:nvPicPr>
          <p:cNvPr id="39" name="Image 38">
            <a:extLst>
              <a:ext uri="{FF2B5EF4-FFF2-40B4-BE49-F238E27FC236}">
                <a16:creationId xmlns:a16="http://schemas.microsoft.com/office/drawing/2014/main" id="{7F3D72E0-8AE3-43BE-9877-8339040C1A99}"/>
              </a:ext>
            </a:extLst>
          </p:cNvPr>
          <p:cNvPicPr>
            <a:picLocks noChangeAspect="1"/>
          </p:cNvPicPr>
          <p:nvPr/>
        </p:nvPicPr>
        <p:blipFill>
          <a:blip r:embed="rId8"/>
          <a:stretch>
            <a:fillRect/>
          </a:stretch>
        </p:blipFill>
        <p:spPr>
          <a:xfrm>
            <a:off x="1076663" y="197041"/>
            <a:ext cx="1584267" cy="1584267"/>
          </a:xfrm>
          <a:prstGeom prst="rect">
            <a:avLst/>
          </a:prstGeom>
        </p:spPr>
      </p:pic>
      <p:pic>
        <p:nvPicPr>
          <p:cNvPr id="23" name="Image 22">
            <a:extLst>
              <a:ext uri="{FF2B5EF4-FFF2-40B4-BE49-F238E27FC236}">
                <a16:creationId xmlns:a16="http://schemas.microsoft.com/office/drawing/2014/main" id="{F9F9263D-711B-4AED-A164-C71D07CE2BA1}"/>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72216" y="7556507"/>
            <a:ext cx="3325349" cy="2136563"/>
          </a:xfrm>
          <a:prstGeom prst="rect">
            <a:avLst/>
          </a:prstGeom>
        </p:spPr>
      </p:pic>
      <p:pic>
        <p:nvPicPr>
          <p:cNvPr id="48" name="Image 47">
            <a:extLst>
              <a:ext uri="{FF2B5EF4-FFF2-40B4-BE49-F238E27FC236}">
                <a16:creationId xmlns:a16="http://schemas.microsoft.com/office/drawing/2014/main" id="{687C2A5E-47C9-438B-8FF0-B1FBA112D7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3536713" y="1918418"/>
            <a:ext cx="3254587" cy="3945727"/>
          </a:xfrm>
          <a:prstGeom prst="rect">
            <a:avLst/>
          </a:prstGeom>
        </p:spPr>
      </p:pic>
      <p:pic>
        <p:nvPicPr>
          <p:cNvPr id="49" name="Image 48">
            <a:extLst>
              <a:ext uri="{FF2B5EF4-FFF2-40B4-BE49-F238E27FC236}">
                <a16:creationId xmlns:a16="http://schemas.microsoft.com/office/drawing/2014/main" id="{E766F471-2BCA-4D4D-82C9-A820AB7C6953}"/>
              </a:ext>
            </a:extLst>
          </p:cNvPr>
          <p:cNvPicPr>
            <a:picLocks noChangeAspect="1"/>
          </p:cNvPicPr>
          <p:nvPr/>
        </p:nvPicPr>
        <p:blipFill>
          <a:blip r:embed="rId11"/>
          <a:stretch>
            <a:fillRect/>
          </a:stretch>
        </p:blipFill>
        <p:spPr>
          <a:xfrm>
            <a:off x="4468106" y="1995011"/>
            <a:ext cx="1408298" cy="463336"/>
          </a:xfrm>
          <a:prstGeom prst="rect">
            <a:avLst/>
          </a:prstGeom>
        </p:spPr>
      </p:pic>
      <p:sp>
        <p:nvSpPr>
          <p:cNvPr id="22" name="Ellipse 21">
            <a:extLst>
              <a:ext uri="{FF2B5EF4-FFF2-40B4-BE49-F238E27FC236}">
                <a16:creationId xmlns:a16="http://schemas.microsoft.com/office/drawing/2014/main" id="{17B19F00-698E-4252-96B8-2AE88F2657C9}"/>
              </a:ext>
            </a:extLst>
          </p:cNvPr>
          <p:cNvSpPr/>
          <p:nvPr/>
        </p:nvSpPr>
        <p:spPr>
          <a:xfrm>
            <a:off x="2079848" y="8730925"/>
            <a:ext cx="1103083" cy="615563"/>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FEF89605-B12E-4574-A26C-9DB5DC57CC61}"/>
              </a:ext>
            </a:extLst>
          </p:cNvPr>
          <p:cNvSpPr txBox="1"/>
          <p:nvPr/>
        </p:nvSpPr>
        <p:spPr>
          <a:xfrm>
            <a:off x="1525084" y="8835119"/>
            <a:ext cx="2186915" cy="400110"/>
          </a:xfrm>
          <a:prstGeom prst="rect">
            <a:avLst/>
          </a:prstGeom>
          <a:noFill/>
        </p:spPr>
        <p:txBody>
          <a:bodyPr wrap="square" rtlCol="0">
            <a:spAutoFit/>
          </a:bodyPr>
          <a:lstStyle/>
          <a:p>
            <a:pPr algn="ctr"/>
            <a:r>
              <a:rPr lang="fr-FR" sz="1000" dirty="0"/>
              <a:t>Tarif unique : 5€</a:t>
            </a:r>
          </a:p>
          <a:p>
            <a:pPr algn="ctr"/>
            <a:r>
              <a:rPr lang="fr-FR" sz="1000" dirty="0"/>
              <a:t>Salle la Bugadière</a:t>
            </a:r>
          </a:p>
        </p:txBody>
      </p:sp>
      <p:sp>
        <p:nvSpPr>
          <p:cNvPr id="16" name="ZoneTexte 15">
            <a:extLst>
              <a:ext uri="{FF2B5EF4-FFF2-40B4-BE49-F238E27FC236}">
                <a16:creationId xmlns:a16="http://schemas.microsoft.com/office/drawing/2014/main" id="{33474EBB-2885-F7C5-A3D0-91B9A1614819}"/>
              </a:ext>
            </a:extLst>
          </p:cNvPr>
          <p:cNvSpPr txBox="1"/>
          <p:nvPr/>
        </p:nvSpPr>
        <p:spPr>
          <a:xfrm>
            <a:off x="13225" y="9741475"/>
            <a:ext cx="6858000" cy="200055"/>
          </a:xfrm>
          <a:prstGeom prst="rect">
            <a:avLst/>
          </a:prstGeom>
          <a:noFill/>
        </p:spPr>
        <p:txBody>
          <a:bodyPr wrap="square">
            <a:spAutoFit/>
          </a:bodyPr>
          <a:lstStyle/>
          <a:p>
            <a:pPr algn="ctr"/>
            <a:r>
              <a:rPr lang="fr-FR" sz="700" i="1" dirty="0">
                <a:effectLst/>
                <a:latin typeface="Gill Sans MT" panose="020B0502020104020203" pitchFamily="34" charset="0"/>
                <a:ea typeface="Calibri" panose="020F0502020204030204" pitchFamily="34" charset="0"/>
                <a:cs typeface="Times New Roman" panose="02020603050405020304" pitchFamily="18" charset="0"/>
              </a:rPr>
              <a:t>Lettre d’information de la Mairie de Banon n°</a:t>
            </a:r>
            <a:r>
              <a:rPr lang="fr-FR" sz="700" i="1" dirty="0">
                <a:latin typeface="Gill Sans MT" panose="020B0502020104020203" pitchFamily="34" charset="0"/>
                <a:ea typeface="Calibri" panose="020F0502020204030204" pitchFamily="34" charset="0"/>
                <a:cs typeface="Times New Roman" panose="02020603050405020304" pitchFamily="18" charset="0"/>
              </a:rPr>
              <a:t>31</a:t>
            </a:r>
            <a:r>
              <a:rPr lang="fr-FR" sz="700" i="1" dirty="0">
                <a:effectLst/>
                <a:latin typeface="Gill Sans MT" panose="020B0502020104020203" pitchFamily="34" charset="0"/>
                <a:ea typeface="Calibri" panose="020F0502020204030204" pitchFamily="34" charset="0"/>
                <a:cs typeface="Times New Roman" panose="02020603050405020304" pitchFamily="18" charset="0"/>
              </a:rPr>
              <a:t> – Février 2024</a:t>
            </a:r>
            <a:endParaRPr lang="fr-FR" sz="700" i="1" dirty="0"/>
          </a:p>
        </p:txBody>
      </p:sp>
      <p:cxnSp>
        <p:nvCxnSpPr>
          <p:cNvPr id="30" name="Connecteur droit 29">
            <a:extLst>
              <a:ext uri="{FF2B5EF4-FFF2-40B4-BE49-F238E27FC236}">
                <a16:creationId xmlns:a16="http://schemas.microsoft.com/office/drawing/2014/main" id="{917B85DD-699E-BABA-716E-79D256702E2A}"/>
              </a:ext>
            </a:extLst>
          </p:cNvPr>
          <p:cNvCxnSpPr>
            <a:cxnSpLocks/>
          </p:cNvCxnSpPr>
          <p:nvPr/>
        </p:nvCxnSpPr>
        <p:spPr>
          <a:xfrm flipV="1">
            <a:off x="-26296" y="-2079921"/>
            <a:ext cx="164632" cy="459"/>
          </a:xfrm>
          <a:prstGeom prst="line">
            <a:avLst/>
          </a:prstGeom>
          <a:ln>
            <a:solidFill>
              <a:srgbClr val="EC6A2E"/>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63EC9FC-10E2-44CE-9581-2EE75A7DC90A}"/>
              </a:ext>
            </a:extLst>
          </p:cNvPr>
          <p:cNvSpPr/>
          <p:nvPr/>
        </p:nvSpPr>
        <p:spPr>
          <a:xfrm>
            <a:off x="200139" y="7940164"/>
            <a:ext cx="1584268" cy="1762021"/>
          </a:xfrm>
          <a:prstGeom prst="rect">
            <a:avLst/>
          </a:prstGeom>
        </p:spPr>
        <p:txBody>
          <a:bodyPr wrap="square">
            <a:spAutoFit/>
          </a:bodyPr>
          <a:lstStyle/>
          <a:p>
            <a:r>
              <a:rPr lang="fr-FR" sz="1050" b="1" dirty="0">
                <a:solidFill>
                  <a:srgbClr val="EC6A2E"/>
                </a:solidFill>
                <a:latin typeface="Gill Sans MT" panose="020B0502020104020203" pitchFamily="34" charset="0"/>
              </a:rPr>
              <a:t>Samedi 24 février</a:t>
            </a:r>
          </a:p>
          <a:p>
            <a:endParaRPr lang="fr-FR" sz="1000" dirty="0">
              <a:solidFill>
                <a:srgbClr val="221F45"/>
              </a:solidFill>
              <a:latin typeface="Gill Sans MT" panose="020B0502020104020203" pitchFamily="34" charset="0"/>
            </a:endParaRPr>
          </a:p>
          <a:p>
            <a:r>
              <a:rPr lang="fr-FR" sz="1000" b="1" u="sng" dirty="0">
                <a:solidFill>
                  <a:srgbClr val="221F45"/>
                </a:solidFill>
                <a:latin typeface="Gill Sans MT" panose="020B0502020104020203" pitchFamily="34" charset="0"/>
              </a:rPr>
              <a:t>18h30</a:t>
            </a:r>
            <a:r>
              <a:rPr lang="fr-FR" sz="1000" b="1" dirty="0">
                <a:solidFill>
                  <a:srgbClr val="221F45"/>
                </a:solidFill>
                <a:latin typeface="Gill Sans MT" panose="020B0502020104020203" pitchFamily="34" charset="0"/>
              </a:rPr>
              <a:t> </a:t>
            </a:r>
            <a:r>
              <a:rPr lang="fr-FR" sz="1000" dirty="0">
                <a:solidFill>
                  <a:srgbClr val="221F45"/>
                </a:solidFill>
                <a:latin typeface="Gill Sans MT" panose="020B0502020104020203" pitchFamily="34" charset="0"/>
              </a:rPr>
              <a:t>: programme non communiqué</a:t>
            </a:r>
            <a:endParaRPr lang="fr-FR" sz="800" dirty="0">
              <a:solidFill>
                <a:srgbClr val="221F45"/>
              </a:solidFill>
              <a:latin typeface="Gill Sans MT" panose="020B0502020104020203" pitchFamily="34" charset="0"/>
            </a:endParaRPr>
          </a:p>
          <a:p>
            <a:endParaRPr lang="fr-FR" sz="1000" dirty="0">
              <a:solidFill>
                <a:srgbClr val="221F45"/>
              </a:solidFill>
              <a:latin typeface="Gill Sans MT" panose="020B0502020104020203" pitchFamily="34" charset="0"/>
            </a:endParaRPr>
          </a:p>
          <a:p>
            <a:r>
              <a:rPr lang="fr-FR" sz="1000" b="1" u="sng" dirty="0">
                <a:solidFill>
                  <a:srgbClr val="221F45"/>
                </a:solidFill>
                <a:latin typeface="Gill Sans MT" panose="020B0502020104020203" pitchFamily="34" charset="0"/>
              </a:rPr>
              <a:t>21h00</a:t>
            </a:r>
            <a:r>
              <a:rPr lang="fr-FR" sz="1000" b="1" dirty="0">
                <a:solidFill>
                  <a:srgbClr val="221F45"/>
                </a:solidFill>
                <a:latin typeface="Gill Sans MT" panose="020B0502020104020203" pitchFamily="34" charset="0"/>
              </a:rPr>
              <a:t> </a:t>
            </a:r>
            <a:r>
              <a:rPr lang="fr-FR" sz="1000" dirty="0">
                <a:solidFill>
                  <a:srgbClr val="221F45"/>
                </a:solidFill>
                <a:latin typeface="Gill Sans MT" panose="020B0502020104020203" pitchFamily="34" charset="0"/>
              </a:rPr>
              <a:t>: programme non communiqué</a:t>
            </a:r>
            <a:endParaRPr lang="fr-FR" sz="800" dirty="0">
              <a:solidFill>
                <a:srgbClr val="221F45"/>
              </a:solidFill>
              <a:latin typeface="Gill Sans MT" panose="020B0502020104020203" pitchFamily="34" charset="0"/>
            </a:endParaRPr>
          </a:p>
          <a:p>
            <a:endParaRPr lang="fr-FR" sz="1000" b="1" dirty="0">
              <a:solidFill>
                <a:srgbClr val="221F45"/>
              </a:solidFill>
              <a:latin typeface="Gill Sans MT" panose="020B0502020104020203" pitchFamily="34" charset="0"/>
            </a:endParaRPr>
          </a:p>
          <a:p>
            <a:r>
              <a:rPr lang="fr-FR" sz="1000" b="1" dirty="0">
                <a:solidFill>
                  <a:srgbClr val="221F45"/>
                </a:solidFill>
                <a:latin typeface="Gill Sans MT" panose="020B0502020104020203" pitchFamily="34" charset="0"/>
              </a:rPr>
              <a:t>Sera publié sur </a:t>
            </a:r>
            <a:r>
              <a:rPr lang="fr-FR" sz="1000" b="1" dirty="0" err="1">
                <a:solidFill>
                  <a:srgbClr val="221F45"/>
                </a:solidFill>
                <a:latin typeface="Gill Sans MT" panose="020B0502020104020203" pitchFamily="34" charset="0"/>
              </a:rPr>
              <a:t>CityAll</a:t>
            </a:r>
            <a:r>
              <a:rPr lang="fr-FR" sz="1000" b="1" dirty="0">
                <a:solidFill>
                  <a:srgbClr val="221F45"/>
                </a:solidFill>
                <a:latin typeface="Gill Sans MT" panose="020B0502020104020203" pitchFamily="34" charset="0"/>
              </a:rPr>
              <a:t> ultérieurement</a:t>
            </a:r>
          </a:p>
          <a:p>
            <a:endParaRPr lang="fr-FR" sz="800" b="1" dirty="0">
              <a:solidFill>
                <a:srgbClr val="EC6A2E"/>
              </a:solidFill>
              <a:latin typeface="Gill Sans MT" panose="020B0502020104020203" pitchFamily="34" charset="0"/>
            </a:endParaRPr>
          </a:p>
        </p:txBody>
      </p:sp>
      <p:pic>
        <p:nvPicPr>
          <p:cNvPr id="13" name="Image 12">
            <a:extLst>
              <a:ext uri="{FF2B5EF4-FFF2-40B4-BE49-F238E27FC236}">
                <a16:creationId xmlns:a16="http://schemas.microsoft.com/office/drawing/2014/main" id="{6743E252-D68A-4EDF-8A39-52DAE60C226E}"/>
              </a:ext>
            </a:extLst>
          </p:cNvPr>
          <p:cNvPicPr>
            <a:picLocks noChangeAspect="1"/>
          </p:cNvPicPr>
          <p:nvPr/>
        </p:nvPicPr>
        <p:blipFill>
          <a:blip r:embed="rId12"/>
          <a:stretch>
            <a:fillRect/>
          </a:stretch>
        </p:blipFill>
        <p:spPr>
          <a:xfrm>
            <a:off x="2375463" y="7769960"/>
            <a:ext cx="831488" cy="522401"/>
          </a:xfrm>
          <a:prstGeom prst="rect">
            <a:avLst/>
          </a:prstGeom>
        </p:spPr>
      </p:pic>
      <p:pic>
        <p:nvPicPr>
          <p:cNvPr id="25" name="Image 24">
            <a:extLst>
              <a:ext uri="{FF2B5EF4-FFF2-40B4-BE49-F238E27FC236}">
                <a16:creationId xmlns:a16="http://schemas.microsoft.com/office/drawing/2014/main" id="{84C046A9-4D22-4634-8AB7-0FCBCFED334F}"/>
              </a:ext>
            </a:extLst>
          </p:cNvPr>
          <p:cNvPicPr>
            <a:picLocks noChangeAspect="1"/>
          </p:cNvPicPr>
          <p:nvPr/>
        </p:nvPicPr>
        <p:blipFill>
          <a:blip r:embed="rId13">
            <a:duotone>
              <a:schemeClr val="accent3">
                <a:shade val="45000"/>
                <a:satMod val="135000"/>
              </a:schemeClr>
              <a:prstClr val="white"/>
            </a:duotone>
          </a:blip>
          <a:stretch>
            <a:fillRect/>
          </a:stretch>
        </p:blipFill>
        <p:spPr>
          <a:xfrm>
            <a:off x="0" y="-4484"/>
            <a:ext cx="6858000" cy="457200"/>
          </a:xfrm>
          <a:prstGeom prst="rect">
            <a:avLst/>
          </a:prstGeom>
        </p:spPr>
      </p:pic>
      <p:sp>
        <p:nvSpPr>
          <p:cNvPr id="27" name="Rectangle 26">
            <a:extLst>
              <a:ext uri="{FF2B5EF4-FFF2-40B4-BE49-F238E27FC236}">
                <a16:creationId xmlns:a16="http://schemas.microsoft.com/office/drawing/2014/main" id="{66E3D4A7-0562-447A-B37E-7C66B9E776F3}"/>
              </a:ext>
            </a:extLst>
          </p:cNvPr>
          <p:cNvSpPr/>
          <p:nvPr/>
        </p:nvSpPr>
        <p:spPr>
          <a:xfrm>
            <a:off x="2766858" y="51770"/>
            <a:ext cx="1292063" cy="369332"/>
          </a:xfrm>
          <a:prstGeom prst="rect">
            <a:avLst/>
          </a:prstGeom>
        </p:spPr>
        <p:txBody>
          <a:bodyPr wrap="square">
            <a:spAutoFit/>
          </a:bodyPr>
          <a:lstStyle/>
          <a:p>
            <a:pPr algn="ctr"/>
            <a:r>
              <a:rPr lang="fr-FR" b="1" dirty="0">
                <a:solidFill>
                  <a:schemeClr val="bg1"/>
                </a:solidFill>
                <a:latin typeface="Gill Sans MT" panose="020B0502020104020203" pitchFamily="34" charset="0"/>
              </a:rPr>
              <a:t>AGENDA</a:t>
            </a:r>
          </a:p>
        </p:txBody>
      </p:sp>
      <p:sp>
        <p:nvSpPr>
          <p:cNvPr id="38" name="Rectangle 37">
            <a:extLst>
              <a:ext uri="{FF2B5EF4-FFF2-40B4-BE49-F238E27FC236}">
                <a16:creationId xmlns:a16="http://schemas.microsoft.com/office/drawing/2014/main" id="{1639E4C9-F225-43C3-A9D4-5BEEDCFC4513}"/>
              </a:ext>
            </a:extLst>
          </p:cNvPr>
          <p:cNvSpPr/>
          <p:nvPr/>
        </p:nvSpPr>
        <p:spPr>
          <a:xfrm>
            <a:off x="234150" y="714862"/>
            <a:ext cx="3432715" cy="3570208"/>
          </a:xfrm>
          <a:prstGeom prst="rect">
            <a:avLst/>
          </a:prstGeom>
        </p:spPr>
        <p:txBody>
          <a:bodyPr wrap="square">
            <a:spAutoFit/>
          </a:bodyPr>
          <a:lstStyle/>
          <a:p>
            <a:pPr>
              <a:spcAft>
                <a:spcPts val="0"/>
              </a:spcAft>
            </a:pPr>
            <a:endPar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endParaRPr>
          </a:p>
          <a:p>
            <a:pPr>
              <a:spcAft>
                <a:spcPts val="0"/>
              </a:spcAft>
            </a:pPr>
            <a:endPar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endParaRPr>
          </a:p>
          <a:p>
            <a:pPr>
              <a:spcAft>
                <a:spcPts val="0"/>
              </a:spcAft>
            </a:pPr>
            <a:r>
              <a:rPr lang="fr-FR" sz="1100" dirty="0">
                <a:latin typeface="Gill Sans MT" panose="020B0502020104020203" pitchFamily="34" charset="0"/>
                <a:ea typeface="Calibri" panose="020F0502020204030204" pitchFamily="34" charset="0"/>
              </a:rPr>
              <a:t> </a:t>
            </a:r>
          </a:p>
          <a:p>
            <a:pPr>
              <a:spcAft>
                <a:spcPts val="0"/>
              </a:spcAft>
            </a:pPr>
            <a:endParaRPr lang="fr-FR" sz="1100" dirty="0">
              <a:latin typeface="Gill Sans MT" panose="020B0502020104020203" pitchFamily="34" charset="0"/>
              <a:ea typeface="Calibri" panose="020F0502020204030204" pitchFamily="34" charset="0"/>
            </a:endParaRPr>
          </a:p>
          <a:p>
            <a:pPr>
              <a:spcAft>
                <a:spcPts val="0"/>
              </a:spcAft>
            </a:pPr>
            <a:r>
              <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rPr>
              <a:t>🎈</a:t>
            </a:r>
            <a:r>
              <a:rPr lang="fr-FR" sz="1000" dirty="0">
                <a:solidFill>
                  <a:srgbClr val="EC6A2E"/>
                </a:solidFill>
                <a:latin typeface="Gill Sans MT" panose="020B0502020104020203" pitchFamily="34" charset="0"/>
                <a:ea typeface="Calibri" panose="020F0502020204030204" pitchFamily="34" charset="0"/>
                <a:cs typeface="Arial" panose="020B0604020202020204" pitchFamily="34" charset="0"/>
              </a:rPr>
              <a:t> </a:t>
            </a:r>
            <a:r>
              <a:rPr lang="fr-FR" sz="1000" b="1" dirty="0">
                <a:solidFill>
                  <a:srgbClr val="EC6A2E"/>
                </a:solidFill>
                <a:latin typeface="Gill Sans MT" panose="020B0502020104020203" pitchFamily="34" charset="0"/>
                <a:ea typeface="Calibri" panose="020F0502020204030204" pitchFamily="34" charset="0"/>
                <a:cs typeface="Arial" panose="020B0604020202020204" pitchFamily="34" charset="0"/>
              </a:rPr>
              <a:t>mercredis 7, 14 et 21 février </a:t>
            </a:r>
          </a:p>
          <a:p>
            <a:pPr>
              <a:spcAft>
                <a:spcPts val="0"/>
              </a:spcAft>
            </a:pPr>
            <a:r>
              <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rPr>
              <a:t>🕰</a:t>
            </a:r>
            <a:r>
              <a:rPr lang="fr-FR" sz="1000" dirty="0">
                <a:solidFill>
                  <a:srgbClr val="EC6A2E"/>
                </a:solidFill>
                <a:latin typeface="Gill Sans MT" panose="020B0502020104020203" pitchFamily="34" charset="0"/>
                <a:ea typeface="Calibri" panose="020F0502020204030204" pitchFamily="34" charset="0"/>
                <a:cs typeface="Arial" panose="020B0604020202020204" pitchFamily="34" charset="0"/>
              </a:rPr>
              <a:t> </a:t>
            </a:r>
            <a:r>
              <a:rPr lang="fr-FR" sz="1000" b="1" dirty="0">
                <a:solidFill>
                  <a:srgbClr val="EC6A2E"/>
                </a:solidFill>
                <a:latin typeface="Gill Sans MT" panose="020B0502020104020203" pitchFamily="34" charset="0"/>
                <a:ea typeface="Calibri" panose="020F0502020204030204" pitchFamily="34" charset="0"/>
                <a:cs typeface="Arial" panose="020B0604020202020204" pitchFamily="34" charset="0"/>
              </a:rPr>
              <a:t>de 10h à 12h</a:t>
            </a:r>
            <a:endParaRPr lang="fr-FR" sz="1000" dirty="0">
              <a:solidFill>
                <a:srgbClr val="EC6A2E"/>
              </a:solidFill>
              <a:latin typeface="Gill Sans MT" panose="020B0502020104020203" pitchFamily="34" charset="0"/>
              <a:ea typeface="Calibri" panose="020F0502020204030204" pitchFamily="34" charset="0"/>
            </a:endParaRPr>
          </a:p>
          <a:p>
            <a:pPr>
              <a:spcAft>
                <a:spcPts val="0"/>
              </a:spcAft>
            </a:pPr>
            <a:r>
              <a:rPr lang="fr-FR" sz="900" b="1" dirty="0">
                <a:solidFill>
                  <a:srgbClr val="000000"/>
                </a:solidFill>
                <a:latin typeface="Gill Sans MT" panose="020B0502020104020203" pitchFamily="34" charset="0"/>
                <a:ea typeface="Calibri" panose="020F0502020204030204" pitchFamily="34" charset="0"/>
                <a:cs typeface="Arial" panose="020B0604020202020204" pitchFamily="34" charset="0"/>
              </a:rPr>
              <a:t>Les habituels "</a:t>
            </a:r>
            <a:r>
              <a:rPr lang="fr-FR" sz="900" b="1" i="1" dirty="0">
                <a:solidFill>
                  <a:srgbClr val="000000"/>
                </a:solidFill>
                <a:latin typeface="Gill Sans MT" panose="020B0502020104020203" pitchFamily="34" charset="0"/>
                <a:ea typeface="Calibri" panose="020F0502020204030204" pitchFamily="34" charset="0"/>
                <a:cs typeface="Arial" panose="020B0604020202020204" pitchFamily="34" charset="0"/>
              </a:rPr>
              <a:t>Moments des Familles</a:t>
            </a:r>
            <a:r>
              <a:rPr lang="fr-FR" sz="900" b="1" dirty="0">
                <a:solidFill>
                  <a:srgbClr val="000000"/>
                </a:solidFill>
                <a:latin typeface="Gill Sans MT" panose="020B0502020104020203" pitchFamily="34" charset="0"/>
                <a:ea typeface="Calibri" panose="020F0502020204030204" pitchFamily="34" charset="0"/>
                <a:cs typeface="Arial" panose="020B0604020202020204" pitchFamily="34" charset="0"/>
              </a:rPr>
              <a:t>" avec : </a:t>
            </a:r>
          </a:p>
          <a:p>
            <a:pPr>
              <a:spcAft>
                <a:spcPts val="0"/>
              </a:spcAft>
            </a:pPr>
            <a:endParaRPr lang="fr-FR" sz="900" dirty="0">
              <a:latin typeface="Gill Sans MT" panose="020B0502020104020203" pitchFamily="34" charset="0"/>
              <a:ea typeface="Calibri" panose="020F0502020204030204" pitchFamily="34" charset="0"/>
            </a:endParaRPr>
          </a:p>
          <a:p>
            <a:pPr>
              <a:spcAft>
                <a:spcPts val="0"/>
              </a:spcAft>
            </a:pPr>
            <a:r>
              <a:rPr lang="fr-FR" sz="900" dirty="0">
                <a:solidFill>
                  <a:srgbClr val="000000"/>
                </a:solidFill>
                <a:latin typeface="Gill Sans MT" panose="020B0502020104020203" pitchFamily="34" charset="0"/>
                <a:ea typeface="Calibri" panose="020F0502020204030204" pitchFamily="34" charset="0"/>
                <a:cs typeface="Segoe UI Emoji" panose="020B0502040204020203" pitchFamily="34" charset="0"/>
              </a:rPr>
              <a:t>📚</a:t>
            </a:r>
            <a:r>
              <a:rPr lang="fr-FR" sz="900" dirty="0">
                <a:solidFill>
                  <a:srgbClr val="000000"/>
                </a:solidFill>
                <a:latin typeface="Gill Sans MT" panose="020B0502020104020203" pitchFamily="34" charset="0"/>
                <a:ea typeface="Calibri" panose="020F0502020204030204" pitchFamily="34" charset="0"/>
              </a:rPr>
              <a:t> </a:t>
            </a:r>
            <a:r>
              <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rPr>
              <a:t>les caisses de livres de </a:t>
            </a:r>
            <a:r>
              <a:rPr lang="fr-FR" sz="900" i="1" u="sng" dirty="0" err="1">
                <a:solidFill>
                  <a:srgbClr val="000000"/>
                </a:solidFill>
                <a:latin typeface="Gill Sans MT" panose="020B0502020104020203" pitchFamily="34" charset="0"/>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Croq'livres</a:t>
            </a:r>
            <a:r>
              <a:rPr lang="fr-FR" sz="900" u="sng" dirty="0">
                <a:solidFill>
                  <a:srgbClr val="000000"/>
                </a:solidFill>
                <a:latin typeface="Gill Sans MT" panose="020B0502020104020203" pitchFamily="34" charset="0"/>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rPr>
              <a:t>avec possibilité d'emprunts</a:t>
            </a:r>
            <a:endParaRPr lang="fr-FR" sz="900" dirty="0">
              <a:latin typeface="Gill Sans MT" panose="020B0502020104020203" pitchFamily="34" charset="0"/>
              <a:ea typeface="Calibri" panose="020F0502020204030204" pitchFamily="34" charset="0"/>
            </a:endParaRPr>
          </a:p>
          <a:p>
            <a:pPr>
              <a:spcAft>
                <a:spcPts val="0"/>
              </a:spcAft>
            </a:pPr>
            <a:r>
              <a:rPr lang="fr-FR" sz="900" dirty="0">
                <a:solidFill>
                  <a:srgbClr val="000000"/>
                </a:solidFill>
                <a:latin typeface="Gill Sans MT" panose="020B0502020104020203" pitchFamily="34" charset="0"/>
                <a:ea typeface="Calibri" panose="020F0502020204030204" pitchFamily="34" charset="0"/>
                <a:cs typeface="Segoe UI Emoji" panose="020B0502040204020203" pitchFamily="34" charset="0"/>
              </a:rPr>
              <a:t>🃏</a:t>
            </a:r>
            <a:r>
              <a:rPr lang="fr-FR" sz="900" dirty="0">
                <a:solidFill>
                  <a:srgbClr val="000000"/>
                </a:solidFill>
                <a:latin typeface="Gill Sans MT" panose="020B0502020104020203" pitchFamily="34" charset="0"/>
                <a:ea typeface="Calibri" panose="020F0502020204030204" pitchFamily="34" charset="0"/>
              </a:rPr>
              <a:t> </a:t>
            </a:r>
            <a:r>
              <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rPr>
              <a:t>quelques jeux de la </a:t>
            </a:r>
            <a:r>
              <a:rPr lang="fr-FR" sz="900" i="1" u="sng" dirty="0">
                <a:solidFill>
                  <a:srgbClr val="000000"/>
                </a:solidFill>
                <a:latin typeface="Gill Sans MT" panose="020B0502020104020203"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Ludobrousse </a:t>
            </a:r>
            <a:endParaRPr lang="fr-FR" sz="900" dirty="0">
              <a:latin typeface="Gill Sans MT" panose="020B0502020104020203" pitchFamily="34" charset="0"/>
              <a:ea typeface="Calibri" panose="020F0502020204030204" pitchFamily="34" charset="0"/>
            </a:endParaRPr>
          </a:p>
          <a:p>
            <a:pPr>
              <a:spcAft>
                <a:spcPts val="0"/>
              </a:spcAft>
            </a:pPr>
            <a:r>
              <a:rPr lang="fr-FR" sz="900" dirty="0">
                <a:solidFill>
                  <a:srgbClr val="000000"/>
                </a:solidFill>
                <a:latin typeface="Gill Sans MT" panose="020B0502020104020203" pitchFamily="34" charset="0"/>
                <a:ea typeface="Calibri" panose="020F0502020204030204" pitchFamily="34" charset="0"/>
                <a:cs typeface="Segoe UI Emoji" panose="020B0502040204020203" pitchFamily="34" charset="0"/>
              </a:rPr>
              <a:t>👏</a:t>
            </a:r>
            <a:r>
              <a:rPr lang="fr-FR" sz="900" dirty="0">
                <a:solidFill>
                  <a:srgbClr val="000000"/>
                </a:solidFill>
                <a:latin typeface="Gill Sans MT" panose="020B0502020104020203" pitchFamily="34" charset="0"/>
                <a:ea typeface="Calibri" panose="020F0502020204030204" pitchFamily="34" charset="0"/>
              </a:rPr>
              <a:t> </a:t>
            </a:r>
            <a:r>
              <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rPr>
              <a:t>ainsi que la patouille ! </a:t>
            </a:r>
            <a:endParaRPr lang="fr-FR" sz="900" dirty="0">
              <a:latin typeface="Gill Sans MT" panose="020B0502020104020203" pitchFamily="34" charset="0"/>
              <a:ea typeface="Calibri" panose="020F0502020204030204" pitchFamily="34" charset="0"/>
            </a:endParaRPr>
          </a:p>
          <a:p>
            <a:pPr>
              <a:spcAft>
                <a:spcPts val="0"/>
              </a:spcAft>
            </a:pPr>
            <a:r>
              <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rPr>
              <a:t>Ces ateliers sont des espaces de convivialité, de partage, de rencontre entre familles.</a:t>
            </a:r>
          </a:p>
          <a:p>
            <a:pPr>
              <a:spcAft>
                <a:spcPts val="0"/>
              </a:spcAft>
            </a:pPr>
            <a:endPar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endParaRPr>
          </a:p>
          <a:p>
            <a:pPr>
              <a:spcAft>
                <a:spcPts val="0"/>
              </a:spcAft>
            </a:pPr>
            <a:endPar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endParaRPr>
          </a:p>
          <a:p>
            <a:pPr lvl="0"/>
            <a:r>
              <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rPr>
              <a:t>🎈</a:t>
            </a:r>
            <a:r>
              <a:rPr lang="fr-FR" sz="1000" dirty="0">
                <a:solidFill>
                  <a:srgbClr val="EC6A2E"/>
                </a:solidFill>
                <a:latin typeface="Gill Sans MT" panose="020B0502020104020203" pitchFamily="34" charset="0"/>
                <a:ea typeface="Calibri" panose="020F0502020204030204" pitchFamily="34" charset="0"/>
                <a:cs typeface="Arial" panose="020B0604020202020204" pitchFamily="34" charset="0"/>
              </a:rPr>
              <a:t> </a:t>
            </a:r>
            <a:r>
              <a:rPr lang="fr-FR" sz="1000" b="1" dirty="0">
                <a:solidFill>
                  <a:srgbClr val="EC6A2E"/>
                </a:solidFill>
                <a:latin typeface="Gill Sans MT" panose="020B0502020104020203" pitchFamily="34" charset="0"/>
                <a:ea typeface="Calibri" panose="020F0502020204030204" pitchFamily="34" charset="0"/>
                <a:cs typeface="Arial" panose="020B0604020202020204" pitchFamily="34" charset="0"/>
              </a:rPr>
              <a:t>jeudi 22 février </a:t>
            </a:r>
          </a:p>
          <a:p>
            <a:pPr lvl="0"/>
            <a:r>
              <a:rPr lang="fr-FR" sz="1000" dirty="0">
                <a:solidFill>
                  <a:srgbClr val="EC6A2E"/>
                </a:solidFill>
                <a:latin typeface="Gill Sans MT" panose="020B0502020104020203" pitchFamily="34" charset="0"/>
                <a:ea typeface="Calibri" panose="020F0502020204030204" pitchFamily="34" charset="0"/>
                <a:cs typeface="Segoe UI Emoji" panose="020B0502040204020203" pitchFamily="34" charset="0"/>
              </a:rPr>
              <a:t>🕰</a:t>
            </a:r>
            <a:r>
              <a:rPr lang="fr-FR" sz="1000" dirty="0">
                <a:solidFill>
                  <a:srgbClr val="EC6A2E"/>
                </a:solidFill>
                <a:latin typeface="Gill Sans MT" panose="020B0502020104020203" pitchFamily="34" charset="0"/>
                <a:ea typeface="Calibri" panose="020F0502020204030204" pitchFamily="34" charset="0"/>
                <a:cs typeface="Arial" panose="020B0604020202020204" pitchFamily="34" charset="0"/>
              </a:rPr>
              <a:t> </a:t>
            </a:r>
            <a:r>
              <a:rPr lang="fr-FR" sz="1000" b="1" dirty="0">
                <a:solidFill>
                  <a:srgbClr val="EC6A2E"/>
                </a:solidFill>
                <a:latin typeface="Gill Sans MT" panose="020B0502020104020203" pitchFamily="34" charset="0"/>
                <a:ea typeface="Calibri" panose="020F0502020204030204" pitchFamily="34" charset="0"/>
                <a:cs typeface="Arial" panose="020B0604020202020204" pitchFamily="34" charset="0"/>
              </a:rPr>
              <a:t>de 20h30 à 23h</a:t>
            </a:r>
          </a:p>
          <a:p>
            <a:pPr>
              <a:spcAft>
                <a:spcPts val="0"/>
              </a:spcAft>
            </a:pPr>
            <a:r>
              <a:rPr lang="fr-FR" sz="900" b="1" dirty="0">
                <a:solidFill>
                  <a:srgbClr val="000000"/>
                </a:solidFill>
                <a:latin typeface="Gill Sans MT" panose="020B0502020104020203" pitchFamily="34" charset="0"/>
                <a:ea typeface="Calibri" panose="020F0502020204030204" pitchFamily="34" charset="0"/>
                <a:cs typeface="Arial" panose="020B0604020202020204" pitchFamily="34" charset="0"/>
              </a:rPr>
              <a:t>Cercle de femmes</a:t>
            </a:r>
          </a:p>
          <a:p>
            <a:pPr>
              <a:spcAft>
                <a:spcPts val="0"/>
              </a:spcAft>
            </a:pPr>
            <a:endParaRPr lang="fr-FR" sz="900" dirty="0">
              <a:solidFill>
                <a:srgbClr val="000000"/>
              </a:solidFill>
              <a:latin typeface="Gill Sans MT" panose="020B0502020104020203" pitchFamily="34" charset="0"/>
              <a:ea typeface="Calibri" panose="020F0502020204030204" pitchFamily="34" charset="0"/>
              <a:cs typeface="Arial" panose="020B0604020202020204" pitchFamily="34" charset="0"/>
            </a:endParaRPr>
          </a:p>
          <a:p>
            <a:pPr>
              <a:spcAft>
                <a:spcPts val="0"/>
              </a:spcAft>
            </a:pPr>
            <a:endParaRPr lang="fr-FR" sz="900" dirty="0">
              <a:latin typeface="Gill Sans MT" panose="020B0502020104020203" pitchFamily="34" charset="0"/>
              <a:ea typeface="Calibri" panose="020F0502020204030204" pitchFamily="34" charset="0"/>
            </a:endParaRPr>
          </a:p>
          <a:p>
            <a:pPr>
              <a:spcAft>
                <a:spcPts val="0"/>
              </a:spcAft>
            </a:pPr>
            <a:r>
              <a:rPr lang="fr-FR" sz="900" b="1" dirty="0">
                <a:solidFill>
                  <a:srgbClr val="B45F06"/>
                </a:solidFill>
                <a:latin typeface="Gill Sans MT" panose="020B0502020104020203" pitchFamily="34" charset="0"/>
                <a:ea typeface="Calibri" panose="020F0502020204030204" pitchFamily="34" charset="0"/>
                <a:cs typeface="Arial" panose="020B0604020202020204" pitchFamily="34" charset="0"/>
              </a:rPr>
              <a:t>Tous ces ateliers ont lieu dans le nouveau local d’Envisage</a:t>
            </a:r>
          </a:p>
          <a:p>
            <a:pPr>
              <a:spcAft>
                <a:spcPts val="0"/>
              </a:spcAft>
            </a:pPr>
            <a:r>
              <a:rPr lang="fr-FR" sz="900" b="1" dirty="0">
                <a:solidFill>
                  <a:srgbClr val="B45F06"/>
                </a:solidFill>
                <a:latin typeface="Gill Sans MT" panose="020B0502020104020203" pitchFamily="34" charset="0"/>
                <a:ea typeface="Calibri" panose="020F0502020204030204" pitchFamily="34" charset="0"/>
                <a:cs typeface="Arial" panose="020B0604020202020204" pitchFamily="34" charset="0"/>
              </a:rPr>
              <a:t>Passage de l’Ancienne Caserne</a:t>
            </a:r>
          </a:p>
          <a:p>
            <a:pPr>
              <a:spcAft>
                <a:spcPts val="0"/>
              </a:spcAft>
            </a:pPr>
            <a:r>
              <a:rPr lang="fr-FR" sz="900" b="1" dirty="0">
                <a:solidFill>
                  <a:srgbClr val="B45F06"/>
                </a:solidFill>
                <a:latin typeface="Gill Sans MT" panose="020B0502020104020203" pitchFamily="34" charset="0"/>
                <a:ea typeface="Calibri" panose="020F0502020204030204" pitchFamily="34" charset="0"/>
                <a:cs typeface="Arial" panose="020B0604020202020204" pitchFamily="34" charset="0"/>
              </a:rPr>
              <a:t>06 17 86 18 63</a:t>
            </a:r>
            <a:endParaRPr lang="fr-FR" sz="900" dirty="0">
              <a:latin typeface="Gill Sans MT" panose="020B0502020104020203" pitchFamily="34" charset="0"/>
              <a:ea typeface="Calibri" panose="020F0502020204030204" pitchFamily="34" charset="0"/>
            </a:endParaRPr>
          </a:p>
          <a:p>
            <a:pPr>
              <a:spcAft>
                <a:spcPts val="0"/>
              </a:spcAft>
            </a:pPr>
            <a:r>
              <a:rPr lang="fr-FR" sz="900" b="1" dirty="0">
                <a:solidFill>
                  <a:srgbClr val="6AA84F"/>
                </a:solidFill>
                <a:latin typeface="Gill Sans MT" panose="020B0502020104020203" pitchFamily="34" charset="0"/>
                <a:ea typeface="Calibri" panose="020F0502020204030204" pitchFamily="34" charset="0"/>
                <a:cs typeface="Arial" panose="020B0604020202020204" pitchFamily="34" charset="0"/>
              </a:rPr>
              <a:t>Entrée libre et gratuite </a:t>
            </a:r>
            <a:r>
              <a:rPr lang="fr-FR" sz="900" dirty="0">
                <a:solidFill>
                  <a:srgbClr val="6AA84F"/>
                </a:solidFill>
                <a:latin typeface="Gill Sans MT" panose="020B0502020104020203" pitchFamily="34" charset="0"/>
                <a:ea typeface="Calibri" panose="020F0502020204030204" pitchFamily="34" charset="0"/>
                <a:cs typeface="Arial" panose="020B0604020202020204" pitchFamily="34" charset="0"/>
              </a:rPr>
              <a:t>(adhésion à l'année appréciée)</a:t>
            </a:r>
            <a:endParaRPr lang="fr-FR" sz="900" dirty="0">
              <a:latin typeface="Gill Sans MT" panose="020B0502020104020203" pitchFamily="34" charset="0"/>
              <a:ea typeface="Calibri" panose="020F0502020204030204" pitchFamily="34" charset="0"/>
            </a:endParaRPr>
          </a:p>
        </p:txBody>
      </p:sp>
      <p:pic>
        <p:nvPicPr>
          <p:cNvPr id="42" name="Image 41">
            <a:extLst>
              <a:ext uri="{FF2B5EF4-FFF2-40B4-BE49-F238E27FC236}">
                <a16:creationId xmlns:a16="http://schemas.microsoft.com/office/drawing/2014/main" id="{D34C673F-61E9-4214-AB1F-93C6DC823C2D}"/>
              </a:ext>
            </a:extLst>
          </p:cNvPr>
          <p:cNvPicPr>
            <a:picLocks noChangeAspect="1"/>
          </p:cNvPicPr>
          <p:nvPr/>
        </p:nvPicPr>
        <p:blipFill>
          <a:blip r:embed="rId16"/>
          <a:stretch>
            <a:fillRect/>
          </a:stretch>
        </p:blipFill>
        <p:spPr>
          <a:xfrm>
            <a:off x="1187731" y="4419074"/>
            <a:ext cx="1193352" cy="676081"/>
          </a:xfrm>
          <a:prstGeom prst="rect">
            <a:avLst/>
          </a:prstGeom>
        </p:spPr>
      </p:pic>
      <p:sp>
        <p:nvSpPr>
          <p:cNvPr id="50" name="ZoneTexte 49">
            <a:extLst>
              <a:ext uri="{FF2B5EF4-FFF2-40B4-BE49-F238E27FC236}">
                <a16:creationId xmlns:a16="http://schemas.microsoft.com/office/drawing/2014/main" id="{BDB448AB-B25B-4A90-8ABB-6A24DAB167F8}"/>
              </a:ext>
            </a:extLst>
          </p:cNvPr>
          <p:cNvSpPr txBox="1"/>
          <p:nvPr/>
        </p:nvSpPr>
        <p:spPr>
          <a:xfrm>
            <a:off x="3991155" y="2442492"/>
            <a:ext cx="2362200" cy="553998"/>
          </a:xfrm>
          <a:prstGeom prst="rect">
            <a:avLst/>
          </a:prstGeom>
          <a:noFill/>
        </p:spPr>
        <p:txBody>
          <a:bodyPr wrap="square" rtlCol="0">
            <a:spAutoFit/>
          </a:bodyPr>
          <a:lstStyle/>
          <a:p>
            <a:pPr algn="ctr"/>
            <a:r>
              <a:rPr lang="fr-FR" sz="1000" dirty="0">
                <a:latin typeface="Gill Sans MT" panose="020B0502020104020203" pitchFamily="34" charset="0"/>
              </a:rPr>
              <a:t>Toute l’actu de votre librairie sur :</a:t>
            </a:r>
          </a:p>
          <a:p>
            <a:pPr algn="ctr"/>
            <a:r>
              <a:rPr lang="fr-FR" sz="1000" dirty="0">
                <a:latin typeface="Gill Sans MT" panose="020B0502020104020203" pitchFamily="34" charset="0"/>
                <a:hlinkClick r:id="rId17"/>
              </a:rPr>
              <a:t>www.lebleuet.fr</a:t>
            </a:r>
            <a:endParaRPr lang="fr-FR" sz="1000" dirty="0">
              <a:latin typeface="Gill Sans MT" panose="020B0502020104020203" pitchFamily="34" charset="0"/>
            </a:endParaRPr>
          </a:p>
          <a:p>
            <a:pPr algn="ctr"/>
            <a:endParaRPr lang="fr-FR" sz="1000" dirty="0">
              <a:latin typeface="Gill Sans MT" panose="020B0502020104020203" pitchFamily="34" charset="0"/>
            </a:endParaRPr>
          </a:p>
        </p:txBody>
      </p:sp>
      <p:sp>
        <p:nvSpPr>
          <p:cNvPr id="51" name="Rectangle 50">
            <a:extLst>
              <a:ext uri="{FF2B5EF4-FFF2-40B4-BE49-F238E27FC236}">
                <a16:creationId xmlns:a16="http://schemas.microsoft.com/office/drawing/2014/main" id="{1EAC69F5-98CB-4B13-B045-64B35901AB67}"/>
              </a:ext>
            </a:extLst>
          </p:cNvPr>
          <p:cNvSpPr/>
          <p:nvPr/>
        </p:nvSpPr>
        <p:spPr>
          <a:xfrm>
            <a:off x="3700938" y="2896495"/>
            <a:ext cx="3128419" cy="2870016"/>
          </a:xfrm>
          <a:prstGeom prst="rect">
            <a:avLst/>
          </a:prstGeom>
        </p:spPr>
        <p:txBody>
          <a:bodyPr wrap="square">
            <a:spAutoFit/>
          </a:bodyPr>
          <a:lstStyle/>
          <a:p>
            <a:r>
              <a:rPr lang="fr-FR" sz="1050" b="1" dirty="0">
                <a:solidFill>
                  <a:srgbClr val="EC6A2E"/>
                </a:solidFill>
                <a:latin typeface="Gill Sans MT" panose="020B0502020104020203" pitchFamily="34" charset="0"/>
              </a:rPr>
              <a:t>Samedis 3 février 11h :</a:t>
            </a:r>
          </a:p>
          <a:p>
            <a:r>
              <a:rPr lang="fr-FR" sz="800" b="1" dirty="0">
                <a:solidFill>
                  <a:srgbClr val="221F45"/>
                </a:solidFill>
                <a:latin typeface="Gill Sans MT" panose="020B0502020104020203" pitchFamily="34" charset="0"/>
              </a:rPr>
              <a:t>Rencontre avec Lionel Duroy autour de son dernier roman : « Mes pas dans leurs ombres »</a:t>
            </a:r>
          </a:p>
          <a:p>
            <a:endParaRPr lang="fr-FR" sz="800" b="1" dirty="0">
              <a:solidFill>
                <a:srgbClr val="221F45"/>
              </a:solidFill>
              <a:latin typeface="Gill Sans MT" panose="020B0502020104020203" pitchFamily="34" charset="0"/>
            </a:endParaRPr>
          </a:p>
          <a:p>
            <a:r>
              <a:rPr lang="fr-FR" sz="1050" b="1" dirty="0">
                <a:solidFill>
                  <a:srgbClr val="EC6A2E"/>
                </a:solidFill>
                <a:latin typeface="Gill Sans MT" panose="020B0502020104020203" pitchFamily="34" charset="0"/>
              </a:rPr>
              <a:t>Samedis 10 février 11h :</a:t>
            </a:r>
          </a:p>
          <a:p>
            <a:r>
              <a:rPr lang="fr-FR" sz="800" b="1" dirty="0">
                <a:solidFill>
                  <a:srgbClr val="221F45"/>
                </a:solidFill>
                <a:latin typeface="Gill Sans MT" panose="020B0502020104020203" pitchFamily="34" charset="0"/>
              </a:rPr>
              <a:t>café philosophie - Nietzsche et la Méditerranée - avec Pierre Parlant au Bleuet</a:t>
            </a:r>
          </a:p>
          <a:p>
            <a:endParaRPr lang="fr-FR" sz="800" b="1" dirty="0">
              <a:solidFill>
                <a:srgbClr val="221F45"/>
              </a:solidFill>
              <a:latin typeface="Gill Sans MT" panose="020B0502020104020203" pitchFamily="34" charset="0"/>
            </a:endParaRPr>
          </a:p>
          <a:p>
            <a:r>
              <a:rPr lang="fr-FR" sz="1050" b="1" dirty="0">
                <a:solidFill>
                  <a:srgbClr val="EC6A2E"/>
                </a:solidFill>
                <a:latin typeface="Gill Sans MT" panose="020B0502020104020203" pitchFamily="34" charset="0"/>
              </a:rPr>
              <a:t>Samedis 17 février 11h :</a:t>
            </a:r>
          </a:p>
          <a:p>
            <a:r>
              <a:rPr lang="fr-FR" sz="800" b="1" dirty="0">
                <a:latin typeface="Gill Sans MT" panose="020B0502020104020203" pitchFamily="34" charset="0"/>
              </a:rPr>
              <a:t>L'art du bois tourné avec l'artisan d'art Élisabeth </a:t>
            </a:r>
            <a:r>
              <a:rPr lang="fr-FR" sz="800" b="1" dirty="0" err="1">
                <a:latin typeface="Gill Sans MT" panose="020B0502020104020203" pitchFamily="34" charset="0"/>
              </a:rPr>
              <a:t>Molimard</a:t>
            </a:r>
            <a:endParaRPr lang="fr-FR" sz="800" b="1" dirty="0">
              <a:latin typeface="Gill Sans MT" panose="020B0502020104020203" pitchFamily="34" charset="0"/>
            </a:endParaRPr>
          </a:p>
          <a:p>
            <a:endParaRPr lang="fr-FR" sz="800" b="1" dirty="0">
              <a:latin typeface="Gill Sans MT" panose="020B0502020104020203" pitchFamily="34" charset="0"/>
            </a:endParaRPr>
          </a:p>
          <a:p>
            <a:r>
              <a:rPr lang="fr-FR" sz="1050" b="1" dirty="0">
                <a:solidFill>
                  <a:srgbClr val="EC6A2E"/>
                </a:solidFill>
                <a:latin typeface="Gill Sans MT" panose="020B0502020104020203" pitchFamily="34" charset="0"/>
              </a:rPr>
              <a:t>Dimanche 18 février 14h :</a:t>
            </a:r>
          </a:p>
          <a:p>
            <a:r>
              <a:rPr lang="fr-FR" sz="800" b="1" dirty="0">
                <a:latin typeface="Gill Sans MT" panose="020B0502020104020203" pitchFamily="34" charset="0"/>
              </a:rPr>
              <a:t>Randonnée littéraire avec Arnaud Poupounot, autour de l'exposition de photographies d'Emmanuel Breteau « Lou </a:t>
            </a:r>
            <a:r>
              <a:rPr lang="fr-FR" sz="800" b="1" dirty="0" err="1">
                <a:latin typeface="Gill Sans MT" panose="020B0502020104020203" pitchFamily="34" charset="0"/>
              </a:rPr>
              <a:t>Pastre</a:t>
            </a:r>
            <a:r>
              <a:rPr lang="fr-FR" sz="800" b="1" dirty="0">
                <a:latin typeface="Gill Sans MT" panose="020B0502020104020203" pitchFamily="34" charset="0"/>
              </a:rPr>
              <a:t> » et du thème "sur les chemins de la transhumance« ,</a:t>
            </a:r>
          </a:p>
          <a:p>
            <a:r>
              <a:rPr lang="fr-FR" sz="800" b="1" dirty="0">
                <a:latin typeface="Gill Sans MT" panose="020B0502020104020203" pitchFamily="34" charset="0"/>
              </a:rPr>
              <a:t>Inscription nécessaire à l’adresse mail : </a:t>
            </a:r>
            <a:r>
              <a:rPr lang="fr-FR" sz="800" b="1" dirty="0">
                <a:latin typeface="Gill Sans MT" panose="020B0502020104020203" pitchFamily="34" charset="0"/>
                <a:hlinkClick r:id="rId18"/>
              </a:rPr>
              <a:t>resa.lebleuet@orange.fr</a:t>
            </a:r>
            <a:endParaRPr lang="fr-FR" sz="800" b="1" dirty="0">
              <a:latin typeface="Gill Sans MT" panose="020B0502020104020203" pitchFamily="34" charset="0"/>
            </a:endParaRPr>
          </a:p>
          <a:p>
            <a:endParaRPr lang="fr-FR" sz="800" b="1" dirty="0">
              <a:latin typeface="Gill Sans MT" panose="020B0502020104020203" pitchFamily="34" charset="0"/>
            </a:endParaRPr>
          </a:p>
          <a:p>
            <a:pPr lvl="0"/>
            <a:r>
              <a:rPr lang="fr-FR" sz="1050" b="1" dirty="0">
                <a:solidFill>
                  <a:srgbClr val="EC6A2E"/>
                </a:solidFill>
                <a:latin typeface="Gill Sans MT" panose="020B0502020104020203" pitchFamily="34" charset="0"/>
              </a:rPr>
              <a:t>Jeudi 29 février 16h :</a:t>
            </a:r>
          </a:p>
          <a:p>
            <a:r>
              <a:rPr lang="fr-FR" sz="800" dirty="0">
                <a:solidFill>
                  <a:srgbClr val="221F45"/>
                </a:solidFill>
                <a:latin typeface="Gill Sans MT" panose="020B0502020104020203" pitchFamily="34" charset="0"/>
              </a:rPr>
              <a:t>histoires d'hiver pour les enfants. </a:t>
            </a:r>
          </a:p>
          <a:p>
            <a:r>
              <a:rPr lang="fr-FR" sz="800" dirty="0">
                <a:solidFill>
                  <a:srgbClr val="221F45"/>
                </a:solidFill>
                <a:latin typeface="Gill Sans MT" panose="020B0502020104020203" pitchFamily="34" charset="0"/>
              </a:rPr>
              <a:t>Sans réservation - Goûter offert par Le Bleuet</a:t>
            </a:r>
            <a:endParaRPr lang="fr-FR" sz="800" b="0" i="0" dirty="0">
              <a:solidFill>
                <a:srgbClr val="221F45"/>
              </a:solidFill>
              <a:effectLst/>
              <a:latin typeface="Gill Sans MT" panose="020B0502020104020203" pitchFamily="34" charset="0"/>
            </a:endParaRPr>
          </a:p>
        </p:txBody>
      </p:sp>
      <p:sp>
        <p:nvSpPr>
          <p:cNvPr id="28" name="Rectangle 27">
            <a:extLst>
              <a:ext uri="{FF2B5EF4-FFF2-40B4-BE49-F238E27FC236}">
                <a16:creationId xmlns:a16="http://schemas.microsoft.com/office/drawing/2014/main" id="{0F61BCE7-A148-4ADB-A7B7-55DF36962E26}"/>
              </a:ext>
            </a:extLst>
          </p:cNvPr>
          <p:cNvSpPr/>
          <p:nvPr/>
        </p:nvSpPr>
        <p:spPr>
          <a:xfrm>
            <a:off x="2051770" y="5284155"/>
            <a:ext cx="1336551" cy="1923604"/>
          </a:xfrm>
          <a:prstGeom prst="rect">
            <a:avLst/>
          </a:prstGeom>
        </p:spPr>
        <p:txBody>
          <a:bodyPr wrap="square">
            <a:spAutoFit/>
          </a:bodyPr>
          <a:lstStyle/>
          <a:p>
            <a:r>
              <a:rPr lang="fr-FR" sz="1050" b="1" dirty="0">
                <a:solidFill>
                  <a:srgbClr val="EC6A2E"/>
                </a:solidFill>
                <a:latin typeface="Gill Sans MT" panose="020B0502020104020203" pitchFamily="34" charset="0"/>
              </a:rPr>
              <a:t>Vendredi 2 février </a:t>
            </a:r>
          </a:p>
          <a:p>
            <a:r>
              <a:rPr lang="fr-FR" sz="1050" b="1" dirty="0">
                <a:solidFill>
                  <a:srgbClr val="EC6A2E"/>
                </a:solidFill>
                <a:latin typeface="Gill Sans MT" panose="020B0502020104020203" pitchFamily="34" charset="0"/>
              </a:rPr>
              <a:t>à 20h30 </a:t>
            </a:r>
            <a:endParaRPr lang="fr-FR" sz="800" dirty="0">
              <a:solidFill>
                <a:srgbClr val="221F45"/>
              </a:solidFill>
              <a:latin typeface="Gill Sans MT" panose="020B0502020104020203" pitchFamily="34" charset="0"/>
            </a:endParaRPr>
          </a:p>
          <a:p>
            <a:endParaRPr lang="fr-FR" sz="800" b="1" dirty="0">
              <a:solidFill>
                <a:srgbClr val="221F45"/>
              </a:solidFill>
              <a:latin typeface="Gill Sans MT" panose="020B0502020104020203" pitchFamily="34" charset="0"/>
            </a:endParaRPr>
          </a:p>
          <a:p>
            <a:r>
              <a:rPr lang="fr-FR" sz="900" b="1" dirty="0">
                <a:solidFill>
                  <a:srgbClr val="221F45"/>
                </a:solidFill>
                <a:latin typeface="Gill Sans MT" panose="020B0502020104020203" pitchFamily="34" charset="0"/>
              </a:rPr>
              <a:t>Concours de contrée</a:t>
            </a:r>
          </a:p>
          <a:p>
            <a:r>
              <a:rPr lang="fr-FR" sz="900" dirty="0">
                <a:solidFill>
                  <a:srgbClr val="221F45"/>
                </a:solidFill>
                <a:latin typeface="Gill Sans MT" panose="020B0502020104020203" pitchFamily="34" charset="0"/>
              </a:rPr>
              <a:t>« spécial chandeleur »</a:t>
            </a:r>
          </a:p>
          <a:p>
            <a:r>
              <a:rPr lang="fr-FR" sz="900" dirty="0">
                <a:solidFill>
                  <a:srgbClr val="221F45"/>
                </a:solidFill>
                <a:latin typeface="Gill Sans MT" panose="020B0502020104020203" pitchFamily="34" charset="0"/>
              </a:rPr>
              <a:t>10€/équipe</a:t>
            </a:r>
          </a:p>
          <a:p>
            <a:endParaRPr lang="fr-FR" sz="900" dirty="0">
              <a:solidFill>
                <a:srgbClr val="221F45"/>
              </a:solidFill>
              <a:latin typeface="Gill Sans MT" panose="020B0502020104020203" pitchFamily="34" charset="0"/>
            </a:endParaRPr>
          </a:p>
          <a:p>
            <a:r>
              <a:rPr lang="fr-FR" sz="900" dirty="0">
                <a:solidFill>
                  <a:srgbClr val="221F45"/>
                </a:solidFill>
                <a:latin typeface="Gill Sans MT" panose="020B0502020104020203" pitchFamily="34" charset="0"/>
              </a:rPr>
              <a:t>Petite restauration et buvette sur place</a:t>
            </a:r>
          </a:p>
          <a:p>
            <a:endParaRPr lang="fr-FR" sz="900" dirty="0">
              <a:solidFill>
                <a:srgbClr val="221F45"/>
              </a:solidFill>
              <a:latin typeface="Gill Sans MT" panose="020B0502020104020203" pitchFamily="34" charset="0"/>
            </a:endParaRPr>
          </a:p>
          <a:p>
            <a:r>
              <a:rPr lang="fr-FR" sz="900" dirty="0">
                <a:solidFill>
                  <a:srgbClr val="221F45"/>
                </a:solidFill>
                <a:latin typeface="Gill Sans MT" panose="020B0502020104020203" pitchFamily="34" charset="0"/>
              </a:rPr>
              <a:t>Salle de la Bugadière</a:t>
            </a:r>
          </a:p>
          <a:p>
            <a:endParaRPr lang="fr-FR" sz="800" b="1" dirty="0">
              <a:latin typeface="Gill Sans MT" panose="020B0502020104020203" pitchFamily="34" charset="0"/>
            </a:endParaRPr>
          </a:p>
          <a:p>
            <a:endParaRPr lang="fr-FR" sz="1000" b="0" i="0" dirty="0">
              <a:solidFill>
                <a:srgbClr val="221F45"/>
              </a:solidFill>
              <a:effectLst/>
              <a:latin typeface="Gill Sans MT" panose="020B0502020104020203" pitchFamily="34" charset="0"/>
            </a:endParaRPr>
          </a:p>
        </p:txBody>
      </p:sp>
      <p:pic>
        <p:nvPicPr>
          <p:cNvPr id="2" name="Image 1">
            <a:extLst>
              <a:ext uri="{FF2B5EF4-FFF2-40B4-BE49-F238E27FC236}">
                <a16:creationId xmlns:a16="http://schemas.microsoft.com/office/drawing/2014/main" id="{37ED950E-4AEF-4778-8D6F-E8B1F1CD8ED0}"/>
              </a:ext>
            </a:extLst>
          </p:cNvPr>
          <p:cNvPicPr>
            <a:picLocks noChangeAspect="1"/>
          </p:cNvPicPr>
          <p:nvPr/>
        </p:nvPicPr>
        <p:blipFill>
          <a:blip r:embed="rId19"/>
          <a:stretch>
            <a:fillRect/>
          </a:stretch>
        </p:blipFill>
        <p:spPr>
          <a:xfrm>
            <a:off x="330947" y="5189547"/>
            <a:ext cx="1594655" cy="2255701"/>
          </a:xfrm>
          <a:prstGeom prst="rect">
            <a:avLst/>
          </a:prstGeom>
        </p:spPr>
      </p:pic>
      <p:sp>
        <p:nvSpPr>
          <p:cNvPr id="3" name="Rectangle 2">
            <a:extLst>
              <a:ext uri="{FF2B5EF4-FFF2-40B4-BE49-F238E27FC236}">
                <a16:creationId xmlns:a16="http://schemas.microsoft.com/office/drawing/2014/main" id="{1C4F2F3E-47B1-4A5D-8B10-6697767F7AEE}"/>
              </a:ext>
            </a:extLst>
          </p:cNvPr>
          <p:cNvSpPr/>
          <p:nvPr/>
        </p:nvSpPr>
        <p:spPr>
          <a:xfrm>
            <a:off x="5010470" y="797391"/>
            <a:ext cx="3429000" cy="984885"/>
          </a:xfrm>
          <a:prstGeom prst="rect">
            <a:avLst/>
          </a:prstGeom>
        </p:spPr>
        <p:txBody>
          <a:bodyPr>
            <a:spAutoFit/>
          </a:bodyPr>
          <a:lstStyle/>
          <a:p>
            <a:pPr>
              <a:spcAft>
                <a:spcPts val="0"/>
              </a:spcAft>
            </a:pPr>
            <a:r>
              <a:rPr lang="fr-FR" sz="1100" dirty="0">
                <a:solidFill>
                  <a:srgbClr val="EC6A2E"/>
                </a:solidFill>
                <a:latin typeface="Gill Sans MT" panose="020B0502020104020203" pitchFamily="34" charset="0"/>
                <a:ea typeface="Calibri" panose="020F0502020204030204" pitchFamily="34" charset="0"/>
                <a:cs typeface="Times New Roman" panose="02020603050405020304" pitchFamily="18" charset="0"/>
              </a:rPr>
              <a:t>samedi 10 février 9h-13h</a:t>
            </a:r>
          </a:p>
          <a:p>
            <a:pPr>
              <a:spcAft>
                <a:spcPts val="0"/>
              </a:spcAft>
            </a:pPr>
            <a:endParaRPr lang="fr-FR" sz="1100" dirty="0">
              <a:solidFill>
                <a:srgbClr val="EC6A2E"/>
              </a:solidFill>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r>
              <a:rPr lang="fr-FR" sz="900" b="1" dirty="0">
                <a:latin typeface="Gill Sans MT" panose="020B0502020104020203" pitchFamily="34" charset="0"/>
                <a:ea typeface="Calibri" panose="020F0502020204030204" pitchFamily="34" charset="0"/>
                <a:cs typeface="Times New Roman" panose="02020603050405020304" pitchFamily="18" charset="0"/>
              </a:rPr>
              <a:t>collecte alimentaire</a:t>
            </a:r>
          </a:p>
          <a:p>
            <a:pPr>
              <a:spcAft>
                <a:spcPts val="0"/>
              </a:spcAft>
            </a:pPr>
            <a:endParaRPr lang="fr-FR" sz="900" b="1" dirty="0">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devant le Utile de Banon</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au profit des Restos du cœur</a:t>
            </a:r>
          </a:p>
        </p:txBody>
      </p:sp>
      <p:pic>
        <p:nvPicPr>
          <p:cNvPr id="31" name="Image 30">
            <a:extLst>
              <a:ext uri="{FF2B5EF4-FFF2-40B4-BE49-F238E27FC236}">
                <a16:creationId xmlns:a16="http://schemas.microsoft.com/office/drawing/2014/main" id="{0D59AAAA-6972-4A65-A4F4-AF5FA787D88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3320990" y="5807509"/>
            <a:ext cx="3445550" cy="3885561"/>
          </a:xfrm>
          <a:prstGeom prst="rect">
            <a:avLst/>
          </a:prstGeom>
        </p:spPr>
      </p:pic>
      <p:pic>
        <p:nvPicPr>
          <p:cNvPr id="32" name="Image 31">
            <a:extLst>
              <a:ext uri="{FF2B5EF4-FFF2-40B4-BE49-F238E27FC236}">
                <a16:creationId xmlns:a16="http://schemas.microsoft.com/office/drawing/2014/main" id="{1C2A6D8C-5B9D-4FD0-9580-A9B9438520D9}"/>
              </a:ext>
            </a:extLst>
          </p:cNvPr>
          <p:cNvPicPr>
            <a:picLocks noChangeAspect="1"/>
          </p:cNvPicPr>
          <p:nvPr/>
        </p:nvPicPr>
        <p:blipFill>
          <a:blip r:embed="rId20"/>
          <a:stretch>
            <a:fillRect/>
          </a:stretch>
        </p:blipFill>
        <p:spPr>
          <a:xfrm>
            <a:off x="5045919" y="6277105"/>
            <a:ext cx="1660970" cy="2339678"/>
          </a:xfrm>
          <a:prstGeom prst="rect">
            <a:avLst/>
          </a:prstGeom>
        </p:spPr>
      </p:pic>
      <p:pic>
        <p:nvPicPr>
          <p:cNvPr id="33" name="Image 32">
            <a:extLst>
              <a:ext uri="{FF2B5EF4-FFF2-40B4-BE49-F238E27FC236}">
                <a16:creationId xmlns:a16="http://schemas.microsoft.com/office/drawing/2014/main" id="{F8FACA45-29B5-423A-81ED-FA9D91C3682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49901" y="5908739"/>
            <a:ext cx="1233287" cy="755388"/>
          </a:xfrm>
          <a:prstGeom prst="rect">
            <a:avLst/>
          </a:prstGeom>
        </p:spPr>
      </p:pic>
      <p:sp>
        <p:nvSpPr>
          <p:cNvPr id="36" name="Rectangle 35">
            <a:extLst>
              <a:ext uri="{FF2B5EF4-FFF2-40B4-BE49-F238E27FC236}">
                <a16:creationId xmlns:a16="http://schemas.microsoft.com/office/drawing/2014/main" id="{19366F1E-C371-4157-B827-8C4519CE3437}"/>
              </a:ext>
            </a:extLst>
          </p:cNvPr>
          <p:cNvSpPr/>
          <p:nvPr/>
        </p:nvSpPr>
        <p:spPr>
          <a:xfrm>
            <a:off x="3424428" y="6802795"/>
            <a:ext cx="3000951" cy="3031599"/>
          </a:xfrm>
          <a:prstGeom prst="rect">
            <a:avLst/>
          </a:prstGeom>
        </p:spPr>
        <p:txBody>
          <a:bodyPr wrap="square">
            <a:spAutoFit/>
          </a:bodyPr>
          <a:lstStyle/>
          <a:p>
            <a:pPr>
              <a:spcAft>
                <a:spcPts val="0"/>
              </a:spcAft>
            </a:pPr>
            <a:r>
              <a:rPr lang="fr-FR" sz="1100" dirty="0">
                <a:solidFill>
                  <a:srgbClr val="EC6A2E"/>
                </a:solidFill>
                <a:latin typeface="Gill Sans MT" panose="020B0502020104020203" pitchFamily="34" charset="0"/>
                <a:ea typeface="Calibri" panose="020F0502020204030204" pitchFamily="34" charset="0"/>
                <a:cs typeface="Times New Roman" panose="02020603050405020304" pitchFamily="18" charset="0"/>
              </a:rPr>
              <a:t>Vendredi 23 février 18h30</a:t>
            </a:r>
          </a:p>
          <a:p>
            <a:pPr>
              <a:spcAft>
                <a:spcPts val="0"/>
              </a:spcAft>
            </a:pPr>
            <a:r>
              <a:rPr lang="fr-FR" sz="900" b="1" dirty="0">
                <a:latin typeface="Gill Sans MT" panose="020B0502020104020203" pitchFamily="34" charset="0"/>
                <a:ea typeface="Calibri" panose="020F0502020204030204" pitchFamily="34" charset="0"/>
                <a:cs typeface="Times New Roman" panose="02020603050405020304" pitchFamily="18" charset="0"/>
              </a:rPr>
              <a:t>Veillée </a:t>
            </a:r>
          </a:p>
          <a:p>
            <a:pPr>
              <a:spcAft>
                <a:spcPts val="0"/>
              </a:spcAft>
            </a:pPr>
            <a:endParaRPr lang="fr-FR" sz="900" b="1" dirty="0">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L’association </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Par Sons et par Mots </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vous propose une veillée sur le </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thème des </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 </a:t>
            </a:r>
            <a:r>
              <a:rPr lang="fr-FR" sz="900" b="1" dirty="0">
                <a:latin typeface="Gill Sans MT" panose="020B0502020104020203" pitchFamily="34" charset="0"/>
                <a:ea typeface="Calibri" panose="020F0502020204030204" pitchFamily="34" charset="0"/>
                <a:cs typeface="Times New Roman" panose="02020603050405020304" pitchFamily="18" charset="0"/>
              </a:rPr>
              <a:t>Pratiques de soins </a:t>
            </a:r>
          </a:p>
          <a:p>
            <a:pPr>
              <a:spcAft>
                <a:spcPts val="0"/>
              </a:spcAft>
            </a:pPr>
            <a:r>
              <a:rPr lang="fr-FR" sz="900" b="1" dirty="0">
                <a:latin typeface="Gill Sans MT" panose="020B0502020104020203" pitchFamily="34" charset="0"/>
                <a:ea typeface="Calibri" panose="020F0502020204030204" pitchFamily="34" charset="0"/>
                <a:cs typeface="Times New Roman" panose="02020603050405020304" pitchFamily="18" charset="0"/>
              </a:rPr>
              <a:t>d’hier à nos jours en </a:t>
            </a:r>
          </a:p>
          <a:p>
            <a:pPr>
              <a:spcAft>
                <a:spcPts val="0"/>
              </a:spcAft>
            </a:pPr>
            <a:r>
              <a:rPr lang="fr-FR" sz="900" b="1" dirty="0">
                <a:latin typeface="Gill Sans MT" panose="020B0502020104020203" pitchFamily="34" charset="0"/>
                <a:ea typeface="Calibri" panose="020F0502020204030204" pitchFamily="34" charset="0"/>
                <a:cs typeface="Times New Roman" panose="02020603050405020304" pitchFamily="18" charset="0"/>
              </a:rPr>
              <a:t>Haute-Provence ».</a:t>
            </a:r>
          </a:p>
          <a:p>
            <a:pPr>
              <a:spcAft>
                <a:spcPts val="0"/>
              </a:spcAft>
            </a:pPr>
            <a:endParaRPr lang="fr-FR" sz="900" dirty="0">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-témoignages</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-lectures</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-musique</a:t>
            </a:r>
          </a:p>
          <a:p>
            <a:pP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Interviews…</a:t>
            </a:r>
          </a:p>
          <a:p>
            <a:pPr algn="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Venez avec votre bol et votre cuillère !</a:t>
            </a:r>
          </a:p>
          <a:p>
            <a:pPr algn="r">
              <a:spcAft>
                <a:spcPts val="0"/>
              </a:spcAft>
            </a:pPr>
            <a:r>
              <a:rPr lang="fr-FR" sz="900" dirty="0">
                <a:latin typeface="Gill Sans MT" panose="020B0502020104020203" pitchFamily="34" charset="0"/>
                <a:ea typeface="Calibri" panose="020F0502020204030204" pitchFamily="34" charset="0"/>
                <a:cs typeface="Times New Roman" panose="02020603050405020304" pitchFamily="18" charset="0"/>
              </a:rPr>
              <a:t>Soirée + soupe + verre de vin = </a:t>
            </a:r>
            <a:r>
              <a:rPr lang="fr-FR" sz="900" b="1" dirty="0">
                <a:latin typeface="Gill Sans MT" panose="020B0502020104020203" pitchFamily="34" charset="0"/>
                <a:ea typeface="Calibri" panose="020F0502020204030204" pitchFamily="34" charset="0"/>
                <a:cs typeface="Times New Roman" panose="02020603050405020304" pitchFamily="18" charset="0"/>
              </a:rPr>
              <a:t>5€</a:t>
            </a:r>
          </a:p>
          <a:p>
            <a:pPr algn="r">
              <a:spcAft>
                <a:spcPts val="0"/>
              </a:spcAft>
            </a:pPr>
            <a:endParaRPr lang="fr-FR" sz="900" b="1" dirty="0">
              <a:latin typeface="Gill Sans MT" panose="020B0502020104020203" pitchFamily="34" charset="0"/>
              <a:ea typeface="Calibri" panose="020F0502020204030204" pitchFamily="34" charset="0"/>
              <a:cs typeface="Times New Roman" panose="02020603050405020304" pitchFamily="18" charset="0"/>
            </a:endParaRPr>
          </a:p>
          <a:p>
            <a:pPr algn="r">
              <a:spcAft>
                <a:spcPts val="0"/>
              </a:spcAft>
            </a:pPr>
            <a:r>
              <a:rPr lang="fr-FR" sz="900" b="1" dirty="0">
                <a:latin typeface="Gill Sans MT" panose="020B0502020104020203" pitchFamily="34" charset="0"/>
                <a:ea typeface="Calibri" panose="020F0502020204030204" pitchFamily="34" charset="0"/>
                <a:cs typeface="Times New Roman" panose="02020603050405020304" pitchFamily="18" charset="0"/>
              </a:rPr>
              <a:t>Résa obligatoire : 06 10 78 35 95</a:t>
            </a:r>
          </a:p>
          <a:p>
            <a:pPr lvl="0" algn="r"/>
            <a:r>
              <a:rPr lang="fr-FR" sz="900" dirty="0">
                <a:solidFill>
                  <a:prstClr val="black"/>
                </a:solidFill>
                <a:latin typeface="Gill Sans MT" panose="020B0502020104020203" pitchFamily="34" charset="0"/>
                <a:ea typeface="Calibri" panose="020F0502020204030204" pitchFamily="34" charset="0"/>
                <a:cs typeface="Times New Roman" panose="02020603050405020304" pitchFamily="18" charset="0"/>
              </a:rPr>
              <a:t>Salle de la Bugadière</a:t>
            </a:r>
          </a:p>
          <a:p>
            <a:pPr>
              <a:spcAft>
                <a:spcPts val="0"/>
              </a:spcAft>
            </a:pPr>
            <a:endParaRPr lang="fr-FR" sz="900" dirty="0">
              <a:latin typeface="Gill Sans MT" panose="020B0502020104020203"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1AE9A50A-00BC-4571-B915-76C04F132C0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57157" y="7713046"/>
            <a:ext cx="727580" cy="636228"/>
          </a:xfrm>
          <a:prstGeom prst="rect">
            <a:avLst/>
          </a:prstGeom>
        </p:spPr>
      </p:pic>
    </p:spTree>
    <p:extLst>
      <p:ext uri="{BB962C8B-B14F-4D97-AF65-F5344CB8AC3E}">
        <p14:creationId xmlns:p14="http://schemas.microsoft.com/office/powerpoint/2010/main" val="2616488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C8429FD-4C1C-4B33-87EE-0A34E97250C9}"/>
              </a:ext>
            </a:extLst>
          </p:cNvPr>
          <p:cNvPicPr>
            <a:picLocks noChangeAspect="1"/>
          </p:cNvPicPr>
          <p:nvPr/>
        </p:nvPicPr>
        <p:blipFill>
          <a:blip r:embed="rId2"/>
          <a:stretch>
            <a:fillRect/>
          </a:stretch>
        </p:blipFill>
        <p:spPr>
          <a:xfrm>
            <a:off x="1066655" y="5470603"/>
            <a:ext cx="3001588" cy="4309092"/>
          </a:xfrm>
          <a:prstGeom prst="rect">
            <a:avLst/>
          </a:prstGeom>
        </p:spPr>
      </p:pic>
      <p:pic>
        <p:nvPicPr>
          <p:cNvPr id="25" name="Image 24">
            <a:extLst>
              <a:ext uri="{FF2B5EF4-FFF2-40B4-BE49-F238E27FC236}">
                <a16:creationId xmlns:a16="http://schemas.microsoft.com/office/drawing/2014/main" id="{E11FC699-ED39-4F2B-89FA-15978903AD05}"/>
              </a:ext>
            </a:extLst>
          </p:cNvPr>
          <p:cNvPicPr>
            <a:picLocks noChangeAspect="1"/>
          </p:cNvPicPr>
          <p:nvPr/>
        </p:nvPicPr>
        <p:blipFill rotWithShape="1">
          <a:blip r:embed="rId3"/>
          <a:srcRect l="27477" r="18808"/>
          <a:stretch/>
        </p:blipFill>
        <p:spPr>
          <a:xfrm>
            <a:off x="1565106" y="3018550"/>
            <a:ext cx="878091" cy="927193"/>
          </a:xfrm>
          <a:prstGeom prst="rect">
            <a:avLst/>
          </a:prstGeom>
        </p:spPr>
      </p:pic>
      <p:pic>
        <p:nvPicPr>
          <p:cNvPr id="34" name="Image 33">
            <a:extLst>
              <a:ext uri="{FF2B5EF4-FFF2-40B4-BE49-F238E27FC236}">
                <a16:creationId xmlns:a16="http://schemas.microsoft.com/office/drawing/2014/main" id="{8ED86392-368A-4F1B-A9F9-1D1063F576C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Lst>
          </a:blip>
          <a:stretch>
            <a:fillRect/>
          </a:stretch>
        </p:blipFill>
        <p:spPr>
          <a:xfrm>
            <a:off x="933450" y="3050805"/>
            <a:ext cx="5175917" cy="2583575"/>
          </a:xfrm>
          <a:prstGeom prst="rect">
            <a:avLst/>
          </a:prstGeom>
        </p:spPr>
      </p:pic>
      <p:pic>
        <p:nvPicPr>
          <p:cNvPr id="2" name="Image 1">
            <a:extLst>
              <a:ext uri="{FF2B5EF4-FFF2-40B4-BE49-F238E27FC236}">
                <a16:creationId xmlns:a16="http://schemas.microsoft.com/office/drawing/2014/main" id="{A082BBF8-CD71-4ADC-AE52-04541CA6C881}"/>
              </a:ext>
            </a:extLst>
          </p:cNvPr>
          <p:cNvPicPr>
            <a:picLocks noChangeAspect="1"/>
          </p:cNvPicPr>
          <p:nvPr/>
        </p:nvPicPr>
        <p:blipFill>
          <a:blip r:embed="rId6">
            <a:duotone>
              <a:schemeClr val="accent3">
                <a:shade val="45000"/>
                <a:satMod val="135000"/>
              </a:schemeClr>
              <a:prstClr val="white"/>
            </a:duotone>
          </a:blip>
          <a:stretch>
            <a:fillRect/>
          </a:stretch>
        </p:blipFill>
        <p:spPr>
          <a:xfrm>
            <a:off x="0" y="0"/>
            <a:ext cx="6858000" cy="457200"/>
          </a:xfrm>
          <a:prstGeom prst="rect">
            <a:avLst/>
          </a:prstGeom>
        </p:spPr>
      </p:pic>
      <p:sp>
        <p:nvSpPr>
          <p:cNvPr id="3" name="Rectangle 2">
            <a:extLst>
              <a:ext uri="{FF2B5EF4-FFF2-40B4-BE49-F238E27FC236}">
                <a16:creationId xmlns:a16="http://schemas.microsoft.com/office/drawing/2014/main" id="{8DAEA75D-E216-46E5-886F-A268CBFFE178}"/>
              </a:ext>
            </a:extLst>
          </p:cNvPr>
          <p:cNvSpPr/>
          <p:nvPr/>
        </p:nvSpPr>
        <p:spPr>
          <a:xfrm>
            <a:off x="1538085" y="43934"/>
            <a:ext cx="3781830" cy="369332"/>
          </a:xfrm>
          <a:prstGeom prst="rect">
            <a:avLst/>
          </a:prstGeom>
        </p:spPr>
        <p:txBody>
          <a:bodyPr wrap="square">
            <a:spAutoFit/>
          </a:bodyPr>
          <a:lstStyle/>
          <a:p>
            <a:pPr algn="ctr"/>
            <a:r>
              <a:rPr lang="fr-FR" b="1" dirty="0">
                <a:solidFill>
                  <a:schemeClr val="bg1"/>
                </a:solidFill>
                <a:latin typeface="Gill Sans MT" panose="020B0502020104020203" pitchFamily="34" charset="0"/>
              </a:rPr>
              <a:t>LES INFOS UTILES</a:t>
            </a:r>
          </a:p>
        </p:txBody>
      </p:sp>
      <p:pic>
        <p:nvPicPr>
          <p:cNvPr id="6" name="Image 5">
            <a:extLst>
              <a:ext uri="{FF2B5EF4-FFF2-40B4-BE49-F238E27FC236}">
                <a16:creationId xmlns:a16="http://schemas.microsoft.com/office/drawing/2014/main" id="{9F5CAA74-76F6-4B69-97A4-B76A7C8EB5B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Lst>
          </a:blip>
          <a:stretch>
            <a:fillRect/>
          </a:stretch>
        </p:blipFill>
        <p:spPr>
          <a:xfrm>
            <a:off x="205046" y="545325"/>
            <a:ext cx="6457311" cy="2306277"/>
          </a:xfrm>
          <a:prstGeom prst="rect">
            <a:avLst/>
          </a:prstGeom>
        </p:spPr>
      </p:pic>
      <p:sp>
        <p:nvSpPr>
          <p:cNvPr id="7" name="Rectangle 6">
            <a:extLst>
              <a:ext uri="{FF2B5EF4-FFF2-40B4-BE49-F238E27FC236}">
                <a16:creationId xmlns:a16="http://schemas.microsoft.com/office/drawing/2014/main" id="{EF387031-7ECC-4A98-A224-06D5D7A52A03}"/>
              </a:ext>
            </a:extLst>
          </p:cNvPr>
          <p:cNvSpPr/>
          <p:nvPr/>
        </p:nvSpPr>
        <p:spPr>
          <a:xfrm>
            <a:off x="2380302" y="-28024"/>
            <a:ext cx="4282055" cy="2708434"/>
          </a:xfrm>
          <a:prstGeom prst="rect">
            <a:avLst/>
          </a:prstGeom>
        </p:spPr>
        <p:txBody>
          <a:bodyPr wrap="square">
            <a:spAutoFit/>
          </a:bodyPr>
          <a:lstStyle/>
          <a:p>
            <a:pPr lvl="0" algn="ctr"/>
            <a:endParaRPr lang="fr-FR" b="1" dirty="0">
              <a:solidFill>
                <a:srgbClr val="2D3748"/>
              </a:solidFill>
              <a:latin typeface="var(--global-heading-font-family)"/>
            </a:endParaRPr>
          </a:p>
          <a:p>
            <a:pPr lvl="0" algn="ctr"/>
            <a:endParaRPr lang="fr-FR" b="1" dirty="0">
              <a:solidFill>
                <a:srgbClr val="2D3748"/>
              </a:solidFill>
              <a:latin typeface="var(--global-heading-font-family)"/>
            </a:endParaRPr>
          </a:p>
          <a:p>
            <a:pPr lvl="0" algn="ctr"/>
            <a:endParaRPr lang="fr-FR" b="1" dirty="0">
              <a:solidFill>
                <a:srgbClr val="2D3748"/>
              </a:solidFill>
              <a:latin typeface="var(--global-heading-font-family)"/>
            </a:endParaRPr>
          </a:p>
          <a:p>
            <a:pPr lvl="0" algn="ctr"/>
            <a:r>
              <a:rPr lang="fr-FR" sz="1200" b="1" dirty="0">
                <a:solidFill>
                  <a:srgbClr val="000000"/>
                </a:solidFill>
                <a:latin typeface="Gill Sans MT" panose="020B0502020104020203" pitchFamily="34" charset="0"/>
              </a:rPr>
              <a:t>Téléphone : 04 92 73 20 08</a:t>
            </a:r>
            <a:endParaRPr lang="fr-FR" sz="1200" dirty="0">
              <a:solidFill>
                <a:srgbClr val="000000"/>
              </a:solidFill>
              <a:latin typeface="Gill Sans MT" panose="020B0502020104020203" pitchFamily="34" charset="0"/>
            </a:endParaRPr>
          </a:p>
          <a:p>
            <a:pPr lvl="0" algn="ctr"/>
            <a:endParaRPr lang="fr-FR" sz="1200" dirty="0">
              <a:solidFill>
                <a:srgbClr val="2D3748"/>
              </a:solidFill>
              <a:latin typeface="Gill Sans MT" panose="020B0502020104020203" pitchFamily="34" charset="0"/>
            </a:endParaRPr>
          </a:p>
          <a:p>
            <a:pPr lvl="0" algn="ctr"/>
            <a:r>
              <a:rPr lang="fr-FR" sz="1200" b="1" dirty="0">
                <a:solidFill>
                  <a:schemeClr val="accent4">
                    <a:lumMod val="75000"/>
                  </a:schemeClr>
                </a:solidFill>
                <a:latin typeface="Gill Sans MT" panose="020B0502020104020203" pitchFamily="34" charset="0"/>
              </a:rPr>
              <a:t>Horaires d’ouverture au public :</a:t>
            </a:r>
          </a:p>
          <a:p>
            <a:pPr lvl="0" algn="ctr"/>
            <a:endParaRPr lang="fr-FR" sz="1200" b="1" dirty="0">
              <a:solidFill>
                <a:srgbClr val="000000"/>
              </a:solidFill>
              <a:latin typeface="Gill Sans MT" panose="020B0502020104020203" pitchFamily="34" charset="0"/>
            </a:endParaRPr>
          </a:p>
          <a:p>
            <a:pPr algn="ctr"/>
            <a:r>
              <a:rPr lang="pt-BR" sz="1200" b="1" dirty="0">
                <a:solidFill>
                  <a:srgbClr val="454454"/>
                </a:solidFill>
                <a:latin typeface="Gill Sans MT" panose="020B0502020104020203" pitchFamily="34" charset="0"/>
              </a:rPr>
              <a:t>Lundi :</a:t>
            </a:r>
            <a:r>
              <a:rPr lang="pt-BR" sz="1200" dirty="0">
                <a:solidFill>
                  <a:srgbClr val="454454"/>
                </a:solidFill>
                <a:latin typeface="Gill Sans MT" panose="020B0502020104020203" pitchFamily="34" charset="0"/>
              </a:rPr>
              <a:t> 09h00-12h00</a:t>
            </a:r>
          </a:p>
          <a:p>
            <a:pPr algn="ctr"/>
            <a:r>
              <a:rPr lang="pt-BR" sz="1200" b="1" dirty="0">
                <a:solidFill>
                  <a:srgbClr val="454454"/>
                </a:solidFill>
                <a:latin typeface="Gill Sans MT" panose="020B0502020104020203" pitchFamily="34" charset="0"/>
              </a:rPr>
              <a:t>Mardi :</a:t>
            </a:r>
            <a:r>
              <a:rPr lang="pt-BR" sz="1200" dirty="0">
                <a:solidFill>
                  <a:srgbClr val="454454"/>
                </a:solidFill>
                <a:latin typeface="Gill Sans MT" panose="020B0502020104020203" pitchFamily="34" charset="0"/>
              </a:rPr>
              <a:t> 09h00-12h00 | 14h00-17h00</a:t>
            </a:r>
          </a:p>
          <a:p>
            <a:pPr algn="ctr"/>
            <a:r>
              <a:rPr lang="pt-BR" sz="1200" b="1" dirty="0">
                <a:solidFill>
                  <a:srgbClr val="454454"/>
                </a:solidFill>
                <a:latin typeface="Gill Sans MT" panose="020B0502020104020203" pitchFamily="34" charset="0"/>
              </a:rPr>
              <a:t>Mercredi :</a:t>
            </a:r>
            <a:r>
              <a:rPr lang="pt-BR" sz="1200" dirty="0">
                <a:solidFill>
                  <a:srgbClr val="454454"/>
                </a:solidFill>
                <a:latin typeface="Gill Sans MT" panose="020B0502020104020203" pitchFamily="34" charset="0"/>
              </a:rPr>
              <a:t> 09h00-12h00 (fermé pendant les vacances scolaires)</a:t>
            </a:r>
          </a:p>
          <a:p>
            <a:pPr algn="ctr"/>
            <a:r>
              <a:rPr lang="pt-BR" sz="1200" b="1" dirty="0">
                <a:solidFill>
                  <a:srgbClr val="454454"/>
                </a:solidFill>
                <a:latin typeface="Gill Sans MT" panose="020B0502020104020203" pitchFamily="34" charset="0"/>
              </a:rPr>
              <a:t>Jeudi :</a:t>
            </a:r>
            <a:r>
              <a:rPr lang="pt-BR" sz="1200" dirty="0">
                <a:solidFill>
                  <a:srgbClr val="454454"/>
                </a:solidFill>
                <a:latin typeface="Gill Sans MT" panose="020B0502020104020203" pitchFamily="34" charset="0"/>
              </a:rPr>
              <a:t> 09h00-12h00</a:t>
            </a:r>
          </a:p>
          <a:p>
            <a:pPr algn="ctr"/>
            <a:r>
              <a:rPr lang="pt-BR" sz="1200" b="1" dirty="0">
                <a:solidFill>
                  <a:srgbClr val="454454"/>
                </a:solidFill>
                <a:latin typeface="Gill Sans MT" panose="020B0502020104020203" pitchFamily="34" charset="0"/>
              </a:rPr>
              <a:t>Vendredi :</a:t>
            </a:r>
            <a:r>
              <a:rPr lang="pt-BR" sz="1200" dirty="0">
                <a:solidFill>
                  <a:srgbClr val="454454"/>
                </a:solidFill>
                <a:latin typeface="Gill Sans MT" panose="020B0502020104020203" pitchFamily="34" charset="0"/>
              </a:rPr>
              <a:t> 09h00-12h00 | 14h00-17h00</a:t>
            </a:r>
          </a:p>
          <a:p>
            <a:pPr lvl="0"/>
            <a:endParaRPr lang="fr-FR" sz="800" dirty="0">
              <a:solidFill>
                <a:srgbClr val="000000"/>
              </a:solidFill>
              <a:latin typeface="Gill Sans MT" panose="020B0502020104020203" pitchFamily="34" charset="0"/>
            </a:endParaRPr>
          </a:p>
        </p:txBody>
      </p:sp>
      <p:pic>
        <p:nvPicPr>
          <p:cNvPr id="8" name="Image 7">
            <a:extLst>
              <a:ext uri="{FF2B5EF4-FFF2-40B4-BE49-F238E27FC236}">
                <a16:creationId xmlns:a16="http://schemas.microsoft.com/office/drawing/2014/main" id="{E6528358-7EBA-4516-9EEB-F66BB5EF4D9C}"/>
              </a:ext>
            </a:extLst>
          </p:cNvPr>
          <p:cNvPicPr>
            <a:picLocks noChangeAspect="1"/>
          </p:cNvPicPr>
          <p:nvPr/>
        </p:nvPicPr>
        <p:blipFill>
          <a:blip r:embed="rId7"/>
          <a:stretch>
            <a:fillRect/>
          </a:stretch>
        </p:blipFill>
        <p:spPr>
          <a:xfrm>
            <a:off x="590549" y="687254"/>
            <a:ext cx="1976899" cy="1976899"/>
          </a:xfrm>
          <a:prstGeom prst="rect">
            <a:avLst/>
          </a:prstGeom>
        </p:spPr>
      </p:pic>
      <p:sp>
        <p:nvSpPr>
          <p:cNvPr id="30" name="Rectangle 29">
            <a:extLst>
              <a:ext uri="{FF2B5EF4-FFF2-40B4-BE49-F238E27FC236}">
                <a16:creationId xmlns:a16="http://schemas.microsoft.com/office/drawing/2014/main" id="{47FE5655-58AB-422A-B7B0-5C31BE6FEE8B}"/>
              </a:ext>
            </a:extLst>
          </p:cNvPr>
          <p:cNvSpPr/>
          <p:nvPr/>
        </p:nvSpPr>
        <p:spPr>
          <a:xfrm>
            <a:off x="2183291" y="3168958"/>
            <a:ext cx="3192088" cy="1138773"/>
          </a:xfrm>
          <a:prstGeom prst="rect">
            <a:avLst/>
          </a:prstGeom>
        </p:spPr>
        <p:txBody>
          <a:bodyPr wrap="square">
            <a:spAutoFit/>
          </a:bodyPr>
          <a:lstStyle/>
          <a:p>
            <a:pPr lvl="0" algn="ctr"/>
            <a:r>
              <a:rPr lang="fr-FR" b="1" dirty="0">
                <a:solidFill>
                  <a:srgbClr val="C00000"/>
                </a:solidFill>
                <a:latin typeface="var(--global-heading-font-family)"/>
              </a:rPr>
              <a:t>NOUVEAUX HORAIRES </a:t>
            </a:r>
          </a:p>
          <a:p>
            <a:pPr lvl="0" algn="ctr"/>
            <a:r>
              <a:rPr lang="fr-FR" b="1" dirty="0">
                <a:solidFill>
                  <a:srgbClr val="C00000"/>
                </a:solidFill>
                <a:latin typeface="var(--global-heading-font-family)"/>
              </a:rPr>
              <a:t>BUREAU DE POSTE DE BANON</a:t>
            </a:r>
          </a:p>
          <a:p>
            <a:pPr algn="ctr"/>
            <a:endParaRPr lang="fr-FR" sz="800" b="1" dirty="0">
              <a:solidFill>
                <a:srgbClr val="000000"/>
              </a:solidFill>
              <a:latin typeface="Gill Sans MT" panose="020B0502020104020203" pitchFamily="34" charset="0"/>
            </a:endParaRPr>
          </a:p>
          <a:p>
            <a:pPr algn="ctr"/>
            <a:r>
              <a:rPr lang="fr-FR" sz="800" b="1" dirty="0">
                <a:solidFill>
                  <a:schemeClr val="accent4">
                    <a:lumMod val="75000"/>
                  </a:schemeClr>
                </a:solidFill>
                <a:highlight>
                  <a:srgbClr val="FFFFFF"/>
                </a:highlight>
                <a:latin typeface="Gill Sans MT" panose="020B0502020104020203" pitchFamily="34" charset="0"/>
              </a:rPr>
              <a:t>Nouveaux horaires d’ouverture au public :</a:t>
            </a:r>
          </a:p>
          <a:p>
            <a:pPr algn="ctr"/>
            <a:endParaRPr lang="fr-FR" sz="800" b="1" dirty="0">
              <a:solidFill>
                <a:schemeClr val="accent4">
                  <a:lumMod val="75000"/>
                </a:schemeClr>
              </a:solidFill>
              <a:highlight>
                <a:srgbClr val="FFFFFF"/>
              </a:highlight>
              <a:latin typeface="Gill Sans MT" panose="020B0502020104020203" pitchFamily="34" charset="0"/>
            </a:endParaRPr>
          </a:p>
          <a:p>
            <a:pPr algn="ctr"/>
            <a:endParaRPr lang="fr-FR" sz="800" b="1" dirty="0">
              <a:solidFill>
                <a:srgbClr val="000000"/>
              </a:solidFill>
              <a:latin typeface="Gill Sans MT" panose="020B0502020104020203" pitchFamily="34" charset="0"/>
            </a:endParaRPr>
          </a:p>
        </p:txBody>
      </p:sp>
      <p:pic>
        <p:nvPicPr>
          <p:cNvPr id="36" name="Image 35">
            <a:extLst>
              <a:ext uri="{FF2B5EF4-FFF2-40B4-BE49-F238E27FC236}">
                <a16:creationId xmlns:a16="http://schemas.microsoft.com/office/drawing/2014/main" id="{F1076EB4-EDDD-4CE9-95C5-04480FEE7D7F}"/>
              </a:ext>
            </a:extLst>
          </p:cNvPr>
          <p:cNvPicPr>
            <a:picLocks noChangeAspect="1"/>
          </p:cNvPicPr>
          <p:nvPr/>
        </p:nvPicPr>
        <p:blipFill>
          <a:blip r:embed="rId8"/>
          <a:stretch>
            <a:fillRect/>
          </a:stretch>
        </p:blipFill>
        <p:spPr>
          <a:xfrm>
            <a:off x="4832164" y="8348376"/>
            <a:ext cx="1772988" cy="1426070"/>
          </a:xfrm>
          <a:prstGeom prst="rect">
            <a:avLst/>
          </a:prstGeom>
          <a:ln w="38100">
            <a:solidFill>
              <a:srgbClr val="F4B183"/>
            </a:solidFill>
          </a:ln>
        </p:spPr>
      </p:pic>
      <p:sp>
        <p:nvSpPr>
          <p:cNvPr id="35" name="ZoneTexte 34">
            <a:extLst>
              <a:ext uri="{FF2B5EF4-FFF2-40B4-BE49-F238E27FC236}">
                <a16:creationId xmlns:a16="http://schemas.microsoft.com/office/drawing/2014/main" id="{E21EAD7C-1E60-413F-B9E8-3CBBBDB3F99E}"/>
              </a:ext>
            </a:extLst>
          </p:cNvPr>
          <p:cNvSpPr txBox="1"/>
          <p:nvPr/>
        </p:nvSpPr>
        <p:spPr>
          <a:xfrm>
            <a:off x="13225" y="9741475"/>
            <a:ext cx="6858000" cy="200055"/>
          </a:xfrm>
          <a:prstGeom prst="rect">
            <a:avLst/>
          </a:prstGeom>
          <a:noFill/>
        </p:spPr>
        <p:txBody>
          <a:bodyPr wrap="square">
            <a:spAutoFit/>
          </a:bodyPr>
          <a:lstStyle/>
          <a:p>
            <a:pPr algn="ctr"/>
            <a:r>
              <a:rPr lang="fr-FR" sz="700" i="1" dirty="0">
                <a:effectLst/>
                <a:latin typeface="Gill Sans MT" panose="020B0502020104020203" pitchFamily="34" charset="0"/>
                <a:ea typeface="Calibri" panose="020F0502020204030204" pitchFamily="34" charset="0"/>
                <a:cs typeface="Times New Roman" panose="02020603050405020304" pitchFamily="18" charset="0"/>
              </a:rPr>
              <a:t>Lettre d’information de la Mairie de Banon n°</a:t>
            </a:r>
            <a:r>
              <a:rPr lang="fr-FR" sz="700" i="1" dirty="0">
                <a:latin typeface="Gill Sans MT" panose="020B0502020104020203" pitchFamily="34" charset="0"/>
                <a:ea typeface="Calibri" panose="020F0502020204030204" pitchFamily="34" charset="0"/>
                <a:cs typeface="Times New Roman" panose="02020603050405020304" pitchFamily="18" charset="0"/>
              </a:rPr>
              <a:t>31</a:t>
            </a:r>
            <a:r>
              <a:rPr lang="fr-FR" sz="700" i="1" dirty="0">
                <a:effectLst/>
                <a:latin typeface="Gill Sans MT" panose="020B0502020104020203" pitchFamily="34" charset="0"/>
                <a:ea typeface="Calibri" panose="020F0502020204030204" pitchFamily="34" charset="0"/>
                <a:cs typeface="Times New Roman" panose="02020603050405020304" pitchFamily="18" charset="0"/>
              </a:rPr>
              <a:t> – Février 2024</a:t>
            </a:r>
            <a:endParaRPr lang="fr-FR" sz="700" i="1" dirty="0"/>
          </a:p>
        </p:txBody>
      </p:sp>
      <p:graphicFrame>
        <p:nvGraphicFramePr>
          <p:cNvPr id="13" name="Tableau 12">
            <a:extLst>
              <a:ext uri="{FF2B5EF4-FFF2-40B4-BE49-F238E27FC236}">
                <a16:creationId xmlns:a16="http://schemas.microsoft.com/office/drawing/2014/main" id="{6AD0E3B2-4315-47EA-AEDD-2745A910306C}"/>
              </a:ext>
            </a:extLst>
          </p:cNvPr>
          <p:cNvGraphicFramePr>
            <a:graphicFrameLocks noGrp="1"/>
          </p:cNvGraphicFramePr>
          <p:nvPr>
            <p:extLst>
              <p:ext uri="{D42A27DB-BD31-4B8C-83A1-F6EECF244321}">
                <p14:modId xmlns:p14="http://schemas.microsoft.com/office/powerpoint/2010/main" val="304664624"/>
              </p:ext>
            </p:extLst>
          </p:nvPr>
        </p:nvGraphicFramePr>
        <p:xfrm>
          <a:off x="1449303" y="4011697"/>
          <a:ext cx="4660064" cy="1800451"/>
        </p:xfrm>
        <a:graphic>
          <a:graphicData uri="http://schemas.openxmlformats.org/drawingml/2006/table">
            <a:tbl>
              <a:tblPr/>
              <a:tblGrid>
                <a:gridCol w="2330032">
                  <a:extLst>
                    <a:ext uri="{9D8B030D-6E8A-4147-A177-3AD203B41FA5}">
                      <a16:colId xmlns:a16="http://schemas.microsoft.com/office/drawing/2014/main" val="2852544684"/>
                    </a:ext>
                  </a:extLst>
                </a:gridCol>
                <a:gridCol w="2330032">
                  <a:extLst>
                    <a:ext uri="{9D8B030D-6E8A-4147-A177-3AD203B41FA5}">
                      <a16:colId xmlns:a16="http://schemas.microsoft.com/office/drawing/2014/main" val="1066492287"/>
                    </a:ext>
                  </a:extLst>
                </a:gridCol>
              </a:tblGrid>
              <a:tr h="265407">
                <a:tc>
                  <a:txBody>
                    <a:bodyPr/>
                    <a:lstStyle/>
                    <a:p>
                      <a:pPr fontAlgn="base"/>
                      <a:r>
                        <a:rPr lang="fr-FR" u="none" strike="sngStrike" dirty="0">
                          <a:effectLst/>
                          <a:latin typeface="inherit"/>
                        </a:rPr>
                        <a:t>Lundi </a:t>
                      </a:r>
                    </a:p>
                  </a:txBody>
                  <a:tcPr anchor="ctr">
                    <a:lnL>
                      <a:noFill/>
                    </a:lnL>
                    <a:lnR>
                      <a:noFill/>
                    </a:lnR>
                    <a:lnT>
                      <a:noFill/>
                    </a:lnT>
                    <a:lnB>
                      <a:noFill/>
                    </a:lnB>
                  </a:tcPr>
                </a:tc>
                <a:tc>
                  <a:txBody>
                    <a:bodyPr/>
                    <a:lstStyle/>
                    <a:p>
                      <a:pPr fontAlgn="base"/>
                      <a:r>
                        <a:rPr lang="fr-FR" b="1" u="none" strike="noStrike" dirty="0">
                          <a:effectLst/>
                          <a:latin typeface="inherit"/>
                        </a:rPr>
                        <a:t>Fermé</a:t>
                      </a:r>
                    </a:p>
                  </a:txBody>
                  <a:tcPr anchor="ctr">
                    <a:lnL>
                      <a:noFill/>
                    </a:lnL>
                    <a:lnR>
                      <a:noFill/>
                    </a:lnR>
                    <a:lnT>
                      <a:noFill/>
                    </a:lnT>
                    <a:lnB>
                      <a:noFill/>
                    </a:lnB>
                  </a:tcPr>
                </a:tc>
                <a:extLst>
                  <a:ext uri="{0D108BD9-81ED-4DB2-BD59-A6C34878D82A}">
                    <a16:rowId xmlns:a16="http://schemas.microsoft.com/office/drawing/2014/main" val="2134518053"/>
                  </a:ext>
                </a:extLst>
              </a:tr>
              <a:tr h="314551">
                <a:tc>
                  <a:txBody>
                    <a:bodyPr/>
                    <a:lstStyle/>
                    <a:p>
                      <a:pPr fontAlgn="base"/>
                      <a:r>
                        <a:rPr lang="fr-FR" u="none" strike="noStrike" dirty="0">
                          <a:effectLst/>
                          <a:latin typeface="inherit"/>
                        </a:rPr>
                        <a:t>Mardi </a:t>
                      </a:r>
                    </a:p>
                  </a:txBody>
                  <a:tcPr anchor="ctr">
                    <a:lnL>
                      <a:noFill/>
                    </a:lnL>
                    <a:lnR>
                      <a:noFill/>
                    </a:lnR>
                    <a:lnT>
                      <a:noFill/>
                    </a:lnT>
                    <a:lnB>
                      <a:noFill/>
                    </a:lnB>
                  </a:tcPr>
                </a:tc>
                <a:tc>
                  <a:txBody>
                    <a:bodyPr/>
                    <a:lstStyle/>
                    <a:p>
                      <a:pPr fontAlgn="base"/>
                      <a:r>
                        <a:rPr lang="fr-FR" u="none" strike="noStrike" dirty="0">
                          <a:effectLst/>
                          <a:latin typeface="inherit"/>
                        </a:rPr>
                        <a:t>09:00 - 12:00     14:00 - 17:30</a:t>
                      </a:r>
                    </a:p>
                  </a:txBody>
                  <a:tcPr anchor="ctr">
                    <a:lnL>
                      <a:noFill/>
                    </a:lnL>
                    <a:lnR>
                      <a:noFill/>
                    </a:lnR>
                    <a:lnT>
                      <a:noFill/>
                    </a:lnT>
                    <a:lnB>
                      <a:noFill/>
                    </a:lnB>
                  </a:tcPr>
                </a:tc>
                <a:extLst>
                  <a:ext uri="{0D108BD9-81ED-4DB2-BD59-A6C34878D82A}">
                    <a16:rowId xmlns:a16="http://schemas.microsoft.com/office/drawing/2014/main" val="1652648634"/>
                  </a:ext>
                </a:extLst>
              </a:tr>
              <a:tr h="265407">
                <a:tc>
                  <a:txBody>
                    <a:bodyPr/>
                    <a:lstStyle/>
                    <a:p>
                      <a:pPr fontAlgn="base"/>
                      <a:r>
                        <a:rPr lang="fr-FR" u="none" strike="noStrike" dirty="0">
                          <a:effectLst/>
                          <a:latin typeface="inherit"/>
                        </a:rPr>
                        <a:t>Jeudi </a:t>
                      </a:r>
                    </a:p>
                  </a:txBody>
                  <a:tcPr anchor="ctr">
                    <a:lnL>
                      <a:noFill/>
                    </a:lnL>
                    <a:lnR>
                      <a:noFill/>
                    </a:lnR>
                    <a:lnT>
                      <a:noFill/>
                    </a:lnT>
                    <a:lnB>
                      <a:noFill/>
                    </a:lnB>
                  </a:tcPr>
                </a:tc>
                <a:tc>
                  <a:txBody>
                    <a:bodyPr/>
                    <a:lstStyle/>
                    <a:p>
                      <a:pPr fontAlgn="base"/>
                      <a:r>
                        <a:rPr lang="fr-FR" u="none" strike="noStrike" dirty="0">
                          <a:effectLst/>
                          <a:latin typeface="inherit"/>
                        </a:rPr>
                        <a:t>09:00 - 12:00     14:00 - 17:30</a:t>
                      </a:r>
                    </a:p>
                  </a:txBody>
                  <a:tcPr anchor="ctr">
                    <a:lnL>
                      <a:noFill/>
                    </a:lnL>
                    <a:lnR>
                      <a:noFill/>
                    </a:lnR>
                    <a:lnT>
                      <a:noFill/>
                    </a:lnT>
                    <a:lnB>
                      <a:noFill/>
                    </a:lnB>
                  </a:tcPr>
                </a:tc>
                <a:extLst>
                  <a:ext uri="{0D108BD9-81ED-4DB2-BD59-A6C34878D82A}">
                    <a16:rowId xmlns:a16="http://schemas.microsoft.com/office/drawing/2014/main" val="1053432245"/>
                  </a:ext>
                </a:extLst>
              </a:tr>
              <a:tr h="265407">
                <a:tc>
                  <a:txBody>
                    <a:bodyPr/>
                    <a:lstStyle/>
                    <a:p>
                      <a:pPr fontAlgn="base"/>
                      <a:r>
                        <a:rPr lang="fr-FR" u="none" strike="noStrike" dirty="0">
                          <a:effectLst/>
                          <a:latin typeface="inherit"/>
                        </a:rPr>
                        <a:t>Vendredi </a:t>
                      </a:r>
                    </a:p>
                  </a:txBody>
                  <a:tcPr anchor="ctr">
                    <a:lnL>
                      <a:noFill/>
                    </a:lnL>
                    <a:lnR>
                      <a:noFill/>
                    </a:lnR>
                    <a:lnT>
                      <a:noFill/>
                    </a:lnT>
                    <a:lnB>
                      <a:noFill/>
                    </a:lnB>
                  </a:tcPr>
                </a:tc>
                <a:tc>
                  <a:txBody>
                    <a:bodyPr/>
                    <a:lstStyle/>
                    <a:p>
                      <a:pPr fontAlgn="base"/>
                      <a:r>
                        <a:rPr lang="fr-FR" u="none" strike="noStrike" dirty="0">
                          <a:effectLst/>
                          <a:latin typeface="inherit"/>
                        </a:rPr>
                        <a:t>09:00 - 12:00     14:00 - 17:30</a:t>
                      </a:r>
                    </a:p>
                  </a:txBody>
                  <a:tcPr anchor="ctr">
                    <a:lnL>
                      <a:noFill/>
                    </a:lnL>
                    <a:lnR>
                      <a:noFill/>
                    </a:lnR>
                    <a:lnT>
                      <a:noFill/>
                    </a:lnT>
                    <a:lnB>
                      <a:noFill/>
                    </a:lnB>
                  </a:tcPr>
                </a:tc>
                <a:extLst>
                  <a:ext uri="{0D108BD9-81ED-4DB2-BD59-A6C34878D82A}">
                    <a16:rowId xmlns:a16="http://schemas.microsoft.com/office/drawing/2014/main" val="3857982051"/>
                  </a:ext>
                </a:extLst>
              </a:tr>
              <a:tr h="265407">
                <a:tc>
                  <a:txBody>
                    <a:bodyPr/>
                    <a:lstStyle/>
                    <a:p>
                      <a:pPr fontAlgn="base"/>
                      <a:r>
                        <a:rPr lang="fr-FR" u="none" strike="noStrike" dirty="0">
                          <a:effectLst/>
                          <a:latin typeface="inherit"/>
                        </a:rPr>
                        <a:t>Samedi </a:t>
                      </a:r>
                    </a:p>
                  </a:txBody>
                  <a:tcPr anchor="ctr">
                    <a:lnL>
                      <a:noFill/>
                    </a:lnL>
                    <a:lnR>
                      <a:noFill/>
                    </a:lnR>
                    <a:lnT>
                      <a:noFill/>
                    </a:lnT>
                    <a:lnB>
                      <a:noFill/>
                    </a:lnB>
                  </a:tcPr>
                </a:tc>
                <a:tc>
                  <a:txBody>
                    <a:bodyPr/>
                    <a:lstStyle/>
                    <a:p>
                      <a:pPr fontAlgn="base"/>
                      <a:r>
                        <a:rPr lang="fr-FR" u="none" strike="noStrike" dirty="0">
                          <a:effectLst/>
                          <a:latin typeface="inherit"/>
                        </a:rPr>
                        <a:t>09:00 - 12:00</a:t>
                      </a:r>
                    </a:p>
                  </a:txBody>
                  <a:tcPr anchor="ctr">
                    <a:lnL>
                      <a:noFill/>
                    </a:lnL>
                    <a:lnR>
                      <a:noFill/>
                    </a:lnR>
                    <a:lnT>
                      <a:noFill/>
                    </a:lnT>
                    <a:lnB>
                      <a:noFill/>
                    </a:lnB>
                  </a:tcPr>
                </a:tc>
                <a:extLst>
                  <a:ext uri="{0D108BD9-81ED-4DB2-BD59-A6C34878D82A}">
                    <a16:rowId xmlns:a16="http://schemas.microsoft.com/office/drawing/2014/main" val="1072161325"/>
                  </a:ext>
                </a:extLst>
              </a:tr>
              <a:tr h="265407">
                <a:tc>
                  <a:txBody>
                    <a:bodyPr/>
                    <a:lstStyle/>
                    <a:p>
                      <a:pPr fontAlgn="base"/>
                      <a:endParaRPr lang="fr-FR" u="none" strike="noStrike" dirty="0">
                        <a:effectLst/>
                        <a:latin typeface="inherit"/>
                      </a:endParaRPr>
                    </a:p>
                  </a:txBody>
                  <a:tcPr anchor="ctr">
                    <a:lnL>
                      <a:noFill/>
                    </a:lnL>
                    <a:lnR>
                      <a:noFill/>
                    </a:lnR>
                    <a:lnT>
                      <a:noFill/>
                    </a:lnT>
                    <a:lnB>
                      <a:noFill/>
                    </a:lnB>
                  </a:tcPr>
                </a:tc>
                <a:tc>
                  <a:txBody>
                    <a:bodyPr/>
                    <a:lstStyle/>
                    <a:p>
                      <a:pPr fontAlgn="base"/>
                      <a:endParaRPr lang="fr-FR" u="none" strike="noStrike" dirty="0">
                        <a:effectLst/>
                        <a:latin typeface="inherit"/>
                      </a:endParaRPr>
                    </a:p>
                  </a:txBody>
                  <a:tcPr anchor="ctr">
                    <a:lnL>
                      <a:noFill/>
                    </a:lnL>
                    <a:lnR>
                      <a:noFill/>
                    </a:lnR>
                    <a:lnT>
                      <a:noFill/>
                    </a:lnT>
                    <a:lnB>
                      <a:noFill/>
                    </a:lnB>
                  </a:tcPr>
                </a:tc>
                <a:extLst>
                  <a:ext uri="{0D108BD9-81ED-4DB2-BD59-A6C34878D82A}">
                    <a16:rowId xmlns:a16="http://schemas.microsoft.com/office/drawing/2014/main" val="3963369925"/>
                  </a:ext>
                </a:extLst>
              </a:tr>
            </a:tbl>
          </a:graphicData>
        </a:graphic>
      </p:graphicFrame>
      <p:pic>
        <p:nvPicPr>
          <p:cNvPr id="5" name="Image 4">
            <a:extLst>
              <a:ext uri="{FF2B5EF4-FFF2-40B4-BE49-F238E27FC236}">
                <a16:creationId xmlns:a16="http://schemas.microsoft.com/office/drawing/2014/main" id="{F1A19C2C-B4D8-4600-8145-2CC069A4793F}"/>
              </a:ext>
            </a:extLst>
          </p:cNvPr>
          <p:cNvPicPr>
            <a:picLocks noChangeAspect="1"/>
          </p:cNvPicPr>
          <p:nvPr/>
        </p:nvPicPr>
        <p:blipFill>
          <a:blip r:embed="rId9"/>
          <a:stretch>
            <a:fillRect/>
          </a:stretch>
        </p:blipFill>
        <p:spPr>
          <a:xfrm>
            <a:off x="933450" y="5700335"/>
            <a:ext cx="3286125" cy="4074112"/>
          </a:xfrm>
          <a:prstGeom prst="rect">
            <a:avLst/>
          </a:prstGeom>
        </p:spPr>
      </p:pic>
    </p:spTree>
    <p:extLst>
      <p:ext uri="{BB962C8B-B14F-4D97-AF65-F5344CB8AC3E}">
        <p14:creationId xmlns:p14="http://schemas.microsoft.com/office/powerpoint/2010/main" val="49642865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26773</TotalTime>
  <Words>1261</Words>
  <Application>Microsoft Office PowerPoint</Application>
  <PresentationFormat>Format A4 (210 x 297 mm)</PresentationFormat>
  <Paragraphs>183</Paragraphs>
  <Slides>4</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vt:i4>
      </vt:variant>
    </vt:vector>
  </HeadingPairs>
  <TitlesOfParts>
    <vt:vector size="14" baseType="lpstr">
      <vt:lpstr>Arial</vt:lpstr>
      <vt:lpstr>Brush Script MT</vt:lpstr>
      <vt:lpstr>Calibri</vt:lpstr>
      <vt:lpstr>Calibri Light</vt:lpstr>
      <vt:lpstr>Gill Sans MT</vt:lpstr>
      <vt:lpstr>inherit</vt:lpstr>
      <vt:lpstr>Segoe UI Emoji</vt:lpstr>
      <vt:lpstr>Times New Roman</vt:lpstr>
      <vt:lpstr>var(--global-heading-font-family)</vt:lpstr>
      <vt:lpstr>Thème Office</vt:lpstr>
      <vt:lpstr>Banon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carte mentale</dc:title>
  <dc:creator>Cimetiere</dc:creator>
  <cp:lastModifiedBy>Culture</cp:lastModifiedBy>
  <cp:revision>4239</cp:revision>
  <cp:lastPrinted>2024-02-01T14:31:23Z</cp:lastPrinted>
  <dcterms:created xsi:type="dcterms:W3CDTF">2021-07-16T09:23:07Z</dcterms:created>
  <dcterms:modified xsi:type="dcterms:W3CDTF">2024-02-01T14:35:39Z</dcterms:modified>
</cp:coreProperties>
</file>